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324" r:id="rId4"/>
    <p:sldId id="325" r:id="rId5"/>
    <p:sldId id="326" r:id="rId6"/>
    <p:sldId id="327" r:id="rId7"/>
    <p:sldId id="328" r:id="rId8"/>
    <p:sldId id="329" r:id="rId9"/>
    <p:sldId id="330" r:id="rId10"/>
    <p:sldId id="334" r:id="rId11"/>
    <p:sldId id="331" r:id="rId12"/>
    <p:sldId id="332" r:id="rId13"/>
    <p:sldId id="335" r:id="rId14"/>
    <p:sldId id="298" r:id="rId15"/>
    <p:sldId id="296" r:id="rId16"/>
    <p:sldId id="297" r:id="rId17"/>
    <p:sldId id="299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5" r:id="rId32"/>
    <p:sldId id="336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37" r:id="rId56"/>
    <p:sldId id="333" r:id="rId57"/>
    <p:sldId id="258" r:id="rId5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491" autoAdjust="0"/>
    <p:restoredTop sz="62396" autoAdjust="0"/>
  </p:normalViewPr>
  <p:slideViewPr>
    <p:cSldViewPr snapToGrid="0">
      <p:cViewPr varScale="1">
        <p:scale>
          <a:sx n="101" d="100"/>
          <a:sy n="101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92AB8-D8E4-48EA-9941-17DFC83584A0}" type="datetimeFigureOut">
              <a:rPr lang="ru-RU" smtClean="0"/>
              <a:t>21.10.2022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C372C-68E0-43C1-BF4A-5EF43D98DEB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334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Принципы работы с цветовыми пространствами: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цветовые пространства, кодирование цвета;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поиск по цвету, принцип скользящего окна.</a:t>
            </a:r>
          </a:p>
          <a:p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Геометрические примитивы из линейной алгебры (2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преобразования: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линейная алгебру, аффинные преобразования;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геометрические преобразования изображений.</a:t>
            </a:r>
          </a:p>
          <a:p>
            <a:pPr lvl="0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2C372C-68E0-43C1-BF4A-5EF43D98DEB0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8889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18054CE5-8F8C-4929-9D6E-A2CC4BB6975F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/>
              <a:t>41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74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5DC710D7-2412-42D1-890E-C2D7A0997815}" type="slidenum">
              <a:rPr lang="x-none" sz="1100" b="0">
                <a:solidFill>
                  <a:prstClr val="black"/>
                </a:solidFill>
                <a:latin typeface="Times New Roman" pitchFamily="18" charset="0"/>
              </a:rPr>
              <a:pPr/>
              <a:t>42</a:t>
            </a:fld>
            <a:endParaRPr lang="en-US" sz="1100" b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262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03C815FD-A086-4E94-92A2-B2D2B22BF4B0}" type="slidenum">
              <a:rPr lang="x-none" sz="1100" b="0">
                <a:solidFill>
                  <a:prstClr val="black"/>
                </a:solidFill>
                <a:latin typeface="Times New Roman" pitchFamily="18" charset="0"/>
              </a:rPr>
              <a:pPr/>
              <a:t>43</a:t>
            </a:fld>
            <a:endParaRPr lang="en-US" sz="1100" b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799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D1EBEC06-5437-4AFA-9B8B-415928725021}" type="slidenum">
              <a:rPr lang="x-none" sz="1100" b="0">
                <a:solidFill>
                  <a:prstClr val="black"/>
                </a:solidFill>
                <a:latin typeface="Times New Roman" pitchFamily="18" charset="0"/>
              </a:rPr>
              <a:pPr/>
              <a:t>47</a:t>
            </a:fld>
            <a:endParaRPr lang="en-US" sz="1100" b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75183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F051D3E4-C085-402A-A7D6-A22DBCB27167}" type="slidenum">
              <a:rPr lang="x-none" sz="1100" b="0">
                <a:solidFill>
                  <a:prstClr val="black"/>
                </a:solidFill>
                <a:latin typeface="Times New Roman" pitchFamily="18" charset="0"/>
              </a:rPr>
              <a:pPr/>
              <a:t>48</a:t>
            </a:fld>
            <a:endParaRPr lang="en-US" sz="1100" b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3453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1EAD7234-2E72-48B0-8D73-8C6ADA1D6EB2}" type="slidenum">
              <a:rPr lang="x-none" sz="1100" b="0">
                <a:solidFill>
                  <a:prstClr val="black"/>
                </a:solidFill>
                <a:latin typeface="Times New Roman" pitchFamily="18" charset="0"/>
              </a:rPr>
              <a:pPr/>
              <a:t>49</a:t>
            </a:fld>
            <a:endParaRPr lang="en-US" sz="1100" b="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63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2314575" y="523875"/>
            <a:ext cx="4654550" cy="261937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55283" indent="-290493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61974" indent="-23239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26763" indent="-23239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91553" indent="-23239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5634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21132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8592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50711" indent="-2323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5F364FD-E58A-6043-80AA-F9B92826F7A7}" type="slidenum">
              <a:rPr lang="en-US">
                <a:latin typeface="Calibri" charset="0"/>
              </a:rPr>
              <a:pPr eaLnBrk="1" hangingPunct="1"/>
              <a:t>7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1744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314575" y="523875"/>
            <a:ext cx="4654550" cy="26193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3916B-D2F7-E340-96C7-8D932FD23B54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936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59603606-F7F8-4C66-A3E4-B4E49ECD8F6D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/>
              <a:t>35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5474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1F83C881-62A2-4CD5-BD74-D2149525B48C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/>
              <a:t>36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6917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687B7FF6-629C-41A0-9D82-49E63025D1FF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/>
              <a:t>37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66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03E40887-6D27-4E53-BB7D-2C234D5899B4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/>
              <a:t>38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021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83E98A78-0B0D-4842-B67F-00C9382FD558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/>
              <a:t>39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694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1pPr>
            <a:lvl2pPr marL="714405" indent="-274771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2pPr>
            <a:lvl3pPr marL="1099085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3pPr>
            <a:lvl4pPr marL="1538717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4pPr>
            <a:lvl5pPr marL="1978352" indent="-219817" defTabSz="891480">
              <a:defRPr sz="1900" b="1">
                <a:solidFill>
                  <a:schemeClr val="bg2"/>
                </a:solidFill>
                <a:latin typeface="Trebuchet MS" pitchFamily="34" charset="0"/>
              </a:defRPr>
            </a:lvl5pPr>
            <a:lvl6pPr marL="2417985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6pPr>
            <a:lvl7pPr marL="2857619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7pPr>
            <a:lvl8pPr marL="3297253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8pPr>
            <a:lvl9pPr marL="3736887" indent="-219817" defTabSz="891480" eaLnBrk="0" fontAlgn="base" hangingPunct="0">
              <a:spcBef>
                <a:spcPct val="0"/>
              </a:spcBef>
              <a:spcAft>
                <a:spcPct val="0"/>
              </a:spcAft>
              <a:defRPr sz="19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fld id="{6AF86A82-959E-4D9A-92A2-A90E95B57516}" type="slidenum">
              <a:rPr lang="en-US" sz="11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pPr/>
              <a:t>40</a:t>
            </a:fld>
            <a:endParaRPr lang="en-US" sz="11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8463" y="696913"/>
            <a:ext cx="6188075" cy="3481387"/>
          </a:xfrm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0728" y="4410067"/>
            <a:ext cx="5123546" cy="4176743"/>
          </a:xfrm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3614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BCF70-0CAA-4C89-B562-AAC7A0FE2DD4}" type="datetime1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611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3804-E041-44A9-A061-FB2A6BB7AA28}" type="datetime1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044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AE9F-477D-4BA5-903B-B2AB3FB5FC64}" type="datetime1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43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E8279-C430-44F5-B824-461A2B72BB71}" type="datetime1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2741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6F11-8659-4B7D-8F7F-804C7EED3E8B}" type="datetime1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425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1E4C-5057-496D-848A-39108AD9CF54}" type="datetime1">
              <a:rPr lang="ru-RU" smtClean="0"/>
              <a:t>21.10.2022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78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FF1AD-9DEC-490A-BD4A-ED34F5E2F9B7}" type="datetime1">
              <a:rPr lang="ru-RU" smtClean="0"/>
              <a:t>21.10.2022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521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57829-C21B-474A-B5C0-D6EC6CB08F7F}" type="datetime1">
              <a:rPr lang="ru-RU" smtClean="0"/>
              <a:t>21.10.2022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6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73EBE-0D65-418B-BFA2-831DF406752C}" type="datetime1">
              <a:rPr lang="ru-RU" smtClean="0"/>
              <a:t>21.10.2022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8966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590BF-6AF1-4D2F-9652-734596F9991B}" type="datetime1">
              <a:rPr lang="ru-RU" smtClean="0"/>
              <a:t>21.10.2022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17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EF7A5-26BC-4EB8-8E69-FE0CE533CE5F}" type="datetime1">
              <a:rPr lang="ru-RU" smtClean="0"/>
              <a:t>21.10.2022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94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E66FE-73F7-4E52-AB83-C4D2895085BF}" type="datetime1">
              <a:rPr lang="ru-RU" smtClean="0"/>
              <a:t>21.10.2022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73D55-A199-4C32-BB88-C87AEBBD5FA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943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ip.rutgers.edu/~comanici/MSPAMI/msPamiResults.html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aip.rutgers.edu/~comanici/Papers/MsRobustApproach.pdf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aip.rutgers.edu/~comanici/MSPAMI/msPamiResults.html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tic.uchicago.edu/~xren/research/iccv2003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34436" y="2743200"/>
            <a:ext cx="9723121" cy="1687355"/>
          </a:xfrm>
        </p:spPr>
        <p:txBody>
          <a:bodyPr>
            <a:noAutofit/>
          </a:bodyPr>
          <a:lstStyle/>
          <a:p>
            <a:r>
              <a:rPr lang="ru-RU" sz="5400" dirty="0">
                <a:ea typeface="Gadugi" panose="020B0502040204020203" pitchFamily="34" charset="0"/>
              </a:rPr>
              <a:t>Сегментация и кластеризация на изображениях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77438" y="1506120"/>
            <a:ext cx="74371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+mj-lt"/>
                <a:ea typeface="Gadugi" panose="020B0502040204020203" pitchFamily="34" charset="0"/>
              </a:rPr>
              <a:t>Компьютерное Зрение</a:t>
            </a:r>
            <a:endParaRPr lang="en-US" sz="3200" dirty="0"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ctr"/>
            <a:r>
              <a:rPr lang="ru-RU" sz="3200" dirty="0">
                <a:latin typeface="+mj-lt"/>
                <a:ea typeface="Gadugi" panose="020B0502040204020203" pitchFamily="34" charset="0"/>
              </a:rPr>
              <a:t>Лекция №6, </a:t>
            </a:r>
            <a:r>
              <a:rPr lang="en-US" sz="3200" dirty="0" err="1">
                <a:latin typeface="+mj-lt"/>
                <a:ea typeface="Gadugi" panose="020B0502040204020203" pitchFamily="34" charset="0"/>
              </a:rPr>
              <a:t>о</a:t>
            </a:r>
            <a:r>
              <a:rPr lang="ru-RU" sz="3200" dirty="0">
                <a:latin typeface="+mj-lt"/>
                <a:ea typeface="Gadugi" panose="020B0502040204020203" pitchFamily="34" charset="0"/>
              </a:rPr>
              <a:t>сень 2022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2" y="5377660"/>
            <a:ext cx="1583528" cy="14803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382" y="5377660"/>
            <a:ext cx="3381231" cy="148034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46" y="5377660"/>
            <a:ext cx="3003320" cy="14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56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199" y="309563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Типы сегментации</a:t>
            </a:r>
            <a:endParaRPr lang="en-US" dirty="0">
              <a:latin typeface="Calibri" charset="0"/>
            </a:endParaRPr>
          </a:p>
        </p:txBody>
      </p:sp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10</a:t>
            </a:fld>
            <a:endParaRPr lang="ru-RU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07" y="1604963"/>
            <a:ext cx="10013717" cy="4129881"/>
          </a:xfrm>
        </p:spPr>
      </p:pic>
    </p:spTree>
    <p:extLst>
      <p:ext uri="{BB962C8B-B14F-4D97-AF65-F5344CB8AC3E}">
        <p14:creationId xmlns:p14="http://schemas.microsoft.com/office/powerpoint/2010/main" val="1431706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Один из способов к сегментации - Кластеризация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endParaRPr lang="ru-RU" dirty="0">
              <a:latin typeface="Calibri" charset="0"/>
            </a:endParaRPr>
          </a:p>
          <a:p>
            <a:pPr>
              <a:buFont typeface="Arial" charset="0"/>
              <a:buNone/>
            </a:pPr>
            <a:r>
              <a:rPr lang="ru-RU" dirty="0">
                <a:latin typeface="Calibri" charset="0"/>
              </a:rPr>
              <a:t>	Кластеризация: сгруппировать похожие точки данных и представить их одним </a:t>
            </a:r>
            <a:r>
              <a:rPr lang="ru-RU" dirty="0" err="1">
                <a:latin typeface="Calibri" charset="0"/>
              </a:rPr>
              <a:t>токеном</a:t>
            </a:r>
            <a:endParaRPr lang="ru-RU" dirty="0">
              <a:latin typeface="Calibri" charset="0"/>
            </a:endParaRPr>
          </a:p>
          <a:p>
            <a:pPr>
              <a:buFont typeface="Arial" charset="0"/>
              <a:buNone/>
            </a:pPr>
            <a:endParaRPr lang="ru-RU" dirty="0">
              <a:latin typeface="Calibri" charset="0"/>
            </a:endParaRPr>
          </a:p>
          <a:p>
            <a:pPr>
              <a:buFont typeface="Arial" charset="0"/>
              <a:buNone/>
            </a:pPr>
            <a:r>
              <a:rPr lang="ru-RU" dirty="0">
                <a:latin typeface="Calibri" charset="0"/>
              </a:rPr>
              <a:t>	Ключевые задачи:</a:t>
            </a:r>
          </a:p>
          <a:p>
            <a:pPr>
              <a:buFont typeface="Arial" charset="0"/>
              <a:buNone/>
            </a:pPr>
            <a:r>
              <a:rPr lang="ru-RU" dirty="0">
                <a:latin typeface="Calibri" charset="0"/>
              </a:rPr>
              <a:t>	1) Что делает похожими два пункта/изображения/</a:t>
            </a:r>
            <a:r>
              <a:rPr lang="ru-RU" dirty="0" err="1">
                <a:latin typeface="Calibri" charset="0"/>
              </a:rPr>
              <a:t>патча</a:t>
            </a:r>
            <a:r>
              <a:rPr lang="ru-RU" dirty="0">
                <a:latin typeface="Calibri" charset="0"/>
              </a:rPr>
              <a:t>?</a:t>
            </a:r>
          </a:p>
          <a:p>
            <a:pPr>
              <a:buFont typeface="Arial" charset="0"/>
              <a:buNone/>
            </a:pPr>
            <a:r>
              <a:rPr lang="ru-RU" dirty="0">
                <a:latin typeface="Calibri" charset="0"/>
              </a:rPr>
              <a:t>	2) Как вычислить общую группировку из парного сходства? </a:t>
            </a: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6271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533400" y="381000"/>
            <a:ext cx="9677400" cy="762000"/>
          </a:xfrm>
        </p:spPr>
        <p:txBody>
          <a:bodyPr/>
          <a:lstStyle/>
          <a:p>
            <a:r>
              <a:rPr lang="ru-RU" dirty="0"/>
              <a:t>Зачем мы </a:t>
            </a:r>
            <a:r>
              <a:rPr lang="ru-RU" dirty="0" err="1"/>
              <a:t>кластеризируем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9677400" cy="51816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ru-RU" b="1" dirty="0" err="1"/>
              <a:t>Суммаризация</a:t>
            </a:r>
            <a:r>
              <a:rPr lang="ru-RU" b="1" dirty="0"/>
              <a:t> данных</a:t>
            </a:r>
          </a:p>
          <a:p>
            <a:pPr lvl="1">
              <a:defRPr/>
            </a:pPr>
            <a:r>
              <a:rPr lang="ru-RU" dirty="0"/>
              <a:t>Анализ большого объема данных</a:t>
            </a:r>
          </a:p>
          <a:p>
            <a:pPr lvl="1">
              <a:defRPr/>
            </a:pPr>
            <a:r>
              <a:rPr lang="ru-RU" dirty="0"/>
              <a:t>Сжатие или шумоподавление</a:t>
            </a:r>
          </a:p>
          <a:p>
            <a:pPr lvl="1">
              <a:defRPr/>
            </a:pPr>
            <a:r>
              <a:rPr lang="ru-RU" dirty="0"/>
              <a:t>Представление большого непрерывного вектора к номеру кластера</a:t>
            </a:r>
          </a:p>
          <a:p>
            <a:pPr>
              <a:defRPr/>
            </a:pPr>
            <a:endParaRPr lang="ru-RU" dirty="0"/>
          </a:p>
          <a:p>
            <a:pPr>
              <a:defRPr/>
            </a:pPr>
            <a:r>
              <a:rPr lang="ru-RU" b="1" dirty="0"/>
              <a:t>Подсчёт по критериям</a:t>
            </a:r>
          </a:p>
          <a:p>
            <a:pPr lvl="1">
              <a:defRPr/>
            </a:pPr>
            <a:r>
              <a:rPr lang="ru-RU" dirty="0"/>
              <a:t>Гистограммы текстуры, цвета, SIFT векторы</a:t>
            </a:r>
          </a:p>
          <a:p>
            <a:pPr>
              <a:defRPr/>
            </a:pPr>
            <a:endParaRPr lang="ru-RU" dirty="0"/>
          </a:p>
          <a:p>
            <a:pPr>
              <a:defRPr/>
            </a:pPr>
            <a:r>
              <a:rPr lang="ru-RU" b="1" dirty="0"/>
              <a:t>Сегментация</a:t>
            </a:r>
          </a:p>
          <a:p>
            <a:pPr lvl="1">
              <a:defRPr/>
            </a:pPr>
            <a:r>
              <a:rPr lang="ru-RU" dirty="0"/>
              <a:t>Разделите изображение на разные регионы</a:t>
            </a:r>
          </a:p>
          <a:p>
            <a:pPr>
              <a:defRPr/>
            </a:pPr>
            <a:endParaRPr lang="ru-RU" dirty="0"/>
          </a:p>
          <a:p>
            <a:pPr>
              <a:defRPr/>
            </a:pPr>
            <a:r>
              <a:rPr lang="ru-RU" b="1" dirty="0"/>
              <a:t>Прогнозирование</a:t>
            </a:r>
          </a:p>
          <a:p>
            <a:pPr lvl="1">
              <a:defRPr/>
            </a:pPr>
            <a:r>
              <a:rPr lang="ru-RU" dirty="0"/>
              <a:t>Изображения в одном кластере могут иметь одинаковые метки</a:t>
            </a: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30722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Введение в кластеризацию и сегментацию</a:t>
            </a:r>
          </a:p>
          <a:p>
            <a:r>
              <a:rPr lang="en-US" dirty="0"/>
              <a:t>Agglomerative clustering</a:t>
            </a:r>
          </a:p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Mean-shift clustering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Метрики качества сегментации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Dice,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Jaccard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133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Желательные свойства кластерных алгоритмов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Масштабируемость (как во времени, так и в пространстве) </a:t>
            </a:r>
          </a:p>
          <a:p>
            <a:r>
              <a:rPr lang="ru-RU" dirty="0"/>
              <a:t>Способность работать с различными типами данных </a:t>
            </a:r>
          </a:p>
          <a:p>
            <a:r>
              <a:rPr lang="ru-RU" dirty="0"/>
              <a:t>Минимальные требования к знаниям в области для определения входных параметров </a:t>
            </a:r>
          </a:p>
          <a:p>
            <a:pPr lvl="1"/>
            <a:r>
              <a:rPr lang="ru-RU" dirty="0"/>
              <a:t>Не нужно знать, сколько объектов существует или какие категории объектов будут</a:t>
            </a:r>
          </a:p>
          <a:p>
            <a:r>
              <a:rPr lang="ru-RU" dirty="0"/>
              <a:t>Интерпретируемость и удобство использования</a:t>
            </a:r>
          </a:p>
          <a:p>
            <a:pPr lvl="1"/>
            <a:r>
              <a:rPr lang="ru-RU" dirty="0"/>
              <a:t>Введение ограничений и эмпирик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3903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85800" y="609600"/>
            <a:ext cx="8686800" cy="762000"/>
          </a:xfrm>
        </p:spPr>
        <p:txBody>
          <a:bodyPr>
            <a:normAutofit/>
          </a:bodyPr>
          <a:lstStyle/>
          <a:p>
            <a:r>
              <a:rPr lang="ru-RU" sz="3200" dirty="0"/>
              <a:t>Кластеризация: измерение расстояния</a:t>
            </a:r>
            <a:endParaRPr lang="en-US" sz="3200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1981200" y="1616076"/>
            <a:ext cx="8798560" cy="39465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>
                <a:cs typeface="Calibri"/>
              </a:rPr>
              <a:t>Кластеризация - это метод обучения без учителя. Цель состоит в том, чтобы сгруппировать                             по кластерам. </a:t>
            </a:r>
          </a:p>
          <a:p>
            <a:pPr marL="0" indent="0">
              <a:buNone/>
            </a:pPr>
            <a:r>
              <a:rPr lang="ru-RU" sz="2400" dirty="0">
                <a:cs typeface="Calibri"/>
              </a:rPr>
              <a:t>Нам нужна функция парного расстояния/подобия между элементами, а иногда и желаемое количество кластеров.</a:t>
            </a:r>
          </a:p>
          <a:p>
            <a:pPr marL="0" indent="0">
              <a:buNone/>
            </a:pPr>
            <a:endParaRPr lang="ru-RU" sz="2400" dirty="0">
              <a:cs typeface="Calibri"/>
            </a:endParaRPr>
          </a:p>
          <a:p>
            <a:pPr marL="0" indent="0">
              <a:buNone/>
            </a:pPr>
            <a:r>
              <a:rPr lang="ru-RU" sz="2400" dirty="0">
                <a:cs typeface="Calibri"/>
              </a:rPr>
              <a:t>Когда данные (например, изображения, объекты, документы) представлены характерными векторами, обычно используемой мерой сходства является косинусное сходство. </a:t>
            </a:r>
          </a:p>
          <a:p>
            <a:pPr marL="0" indent="0">
              <a:buNone/>
            </a:pPr>
            <a:r>
              <a:rPr lang="ru-RU" sz="2400" dirty="0">
                <a:cs typeface="Calibri"/>
              </a:rPr>
              <a:t>Пусть будут два вектора данных          . Между двумя векторами есть угол     .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0" y="1961696"/>
            <a:ext cx="1676400" cy="38218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60" y="5155901"/>
            <a:ext cx="203612" cy="31077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0" y="4773407"/>
            <a:ext cx="609600" cy="382494"/>
          </a:xfrm>
          <a:prstGeom prst="rect">
            <a:avLst/>
          </a:prstGeom>
        </p:spPr>
      </p:pic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579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Определение мер расстояния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2971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Пусть x и x' будут двумя объектами из векторного пространства. Расстояние (подобие) между x и x' - это вещественное число, обозначаемое </a:t>
            </a:r>
            <a:r>
              <a:rPr lang="ru-RU" dirty="0" err="1"/>
              <a:t>sim</a:t>
            </a:r>
            <a:r>
              <a:rPr lang="ru-RU" dirty="0"/>
              <a:t>(x, x').</a:t>
            </a:r>
          </a:p>
          <a:p>
            <a:pPr marL="0" indent="0">
              <a:buNone/>
            </a:pPr>
            <a:r>
              <a:rPr lang="ru-RU" dirty="0"/>
              <a:t>Евклидова мера: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Косинусное расстояние: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777" y="4572000"/>
            <a:ext cx="4772743" cy="19050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97446" y="3086101"/>
            <a:ext cx="2540761" cy="544286"/>
            <a:chOff x="2819400" y="5638800"/>
            <a:chExt cx="3181350" cy="6096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9400" y="5638800"/>
              <a:ext cx="2273300" cy="6096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2050" y="5694363"/>
              <a:ext cx="1028700" cy="431800"/>
            </a:xfrm>
            <a:prstGeom prst="rect">
              <a:avLst/>
            </a:prstGeom>
          </p:spPr>
        </p:pic>
      </p:grpSp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8142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Анимированный пример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05"/>
          <a:stretch/>
        </p:blipFill>
        <p:spPr>
          <a:xfrm>
            <a:off x="1974954" y="4114800"/>
            <a:ext cx="4028232" cy="16764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49" y="1620330"/>
            <a:ext cx="4236960" cy="4521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18E7DD-CD2B-EE4C-99A8-A67523F0D57D}"/>
              </a:ext>
            </a:extLst>
          </p:cNvPr>
          <p:cNvSpPr txBox="1">
            <a:spLocks/>
          </p:cNvSpPr>
          <p:nvPr/>
        </p:nvSpPr>
        <p:spPr>
          <a:xfrm>
            <a:off x="609602" y="1600203"/>
            <a:ext cx="548764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Матрица представляет собой расстояние между двумя элементами.</a:t>
            </a:r>
          </a:p>
          <a:p>
            <a:r>
              <a:rPr lang="ru-RU" dirty="0"/>
              <a:t>Обычно предполагается, что расстояние является обратной величиной сходства.</a:t>
            </a:r>
          </a:p>
          <a:p>
            <a:r>
              <a:rPr lang="ru-RU" dirty="0"/>
              <a:t>Низкое расстояние означает большое сходство.</a:t>
            </a:r>
          </a:p>
        </p:txBody>
      </p:sp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3462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Анимированный пример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6"/>
          <a:stretch/>
        </p:blipFill>
        <p:spPr>
          <a:xfrm>
            <a:off x="1974954" y="3657600"/>
            <a:ext cx="4028232" cy="21336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49" y="1620330"/>
            <a:ext cx="4236960" cy="4521200"/>
          </a:xfrm>
          <a:prstGeom prst="rect">
            <a:avLst/>
          </a:prstGeom>
        </p:spPr>
      </p:pic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117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Анимированный пример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954" y="2895600"/>
            <a:ext cx="4028232" cy="28956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49" y="1620330"/>
            <a:ext cx="4236960" cy="4521200"/>
          </a:xfrm>
          <a:prstGeom prst="rect">
            <a:avLst/>
          </a:prstGeom>
        </p:spPr>
      </p:pic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448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Введение в кластеризацию и сегментацию</a:t>
            </a:r>
          </a:p>
          <a:p>
            <a:r>
              <a:rPr lang="en-US" dirty="0"/>
              <a:t>Agglomerative clustering</a:t>
            </a:r>
          </a:p>
          <a:p>
            <a:r>
              <a:rPr lang="en-US" dirty="0"/>
              <a:t>Mean-shift clustering</a:t>
            </a:r>
          </a:p>
          <a:p>
            <a:r>
              <a:rPr lang="ru-RU" dirty="0"/>
              <a:t>Метрики качества сегментации </a:t>
            </a:r>
            <a:r>
              <a:rPr lang="en-US" dirty="0"/>
              <a:t>Dice, </a:t>
            </a:r>
            <a:r>
              <a:rPr lang="en-US" dirty="0" err="1"/>
              <a:t>Jaccard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4229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7"/>
          <a:stretch/>
        </p:blipFill>
        <p:spPr bwMode="auto">
          <a:xfrm>
            <a:off x="2227264" y="1428750"/>
            <a:ext cx="7439025" cy="425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1154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48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82"/>
          <a:stretch/>
        </p:blipFill>
        <p:spPr bwMode="auto">
          <a:xfrm>
            <a:off x="2314575" y="1362076"/>
            <a:ext cx="7562850" cy="4348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485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2"/>
          <a:stretch/>
        </p:blipFill>
        <p:spPr bwMode="auto">
          <a:xfrm>
            <a:off x="2362201" y="1362076"/>
            <a:ext cx="7381875" cy="4333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7783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686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67"/>
          <a:stretch/>
        </p:blipFill>
        <p:spPr bwMode="auto">
          <a:xfrm>
            <a:off x="2244726" y="1466851"/>
            <a:ext cx="7629525" cy="4173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4772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pic>
        <p:nvPicPr>
          <p:cNvPr id="3789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77"/>
          <a:stretch/>
        </p:blipFill>
        <p:spPr bwMode="auto">
          <a:xfrm>
            <a:off x="2268539" y="1209676"/>
            <a:ext cx="7496175" cy="446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129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556260" y="457200"/>
            <a:ext cx="8229600" cy="1143000"/>
          </a:xfrm>
        </p:spPr>
        <p:txBody>
          <a:bodyPr/>
          <a:lstStyle/>
          <a:p>
            <a:r>
              <a:rPr lang="en-US" dirty="0">
                <a:latin typeface="Calibri" charset="0"/>
              </a:rPr>
              <a:t>Agglomerative clustering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556260" y="1447801"/>
            <a:ext cx="6019800" cy="5135563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ru-RU" sz="3000" dirty="0">
                <a:latin typeface="Calibri" charset="0"/>
              </a:rPr>
              <a:t>Как определить кластерное сходство</a:t>
            </a:r>
            <a:r>
              <a:rPr lang="en-US" sz="3000" dirty="0">
                <a:latin typeface="Calibri" charset="0"/>
              </a:rPr>
              <a:t>?</a:t>
            </a:r>
          </a:p>
          <a:p>
            <a:pPr>
              <a:buFontTx/>
              <a:buChar char="-"/>
            </a:pPr>
            <a:r>
              <a:rPr lang="ru-RU" sz="2400" dirty="0">
                <a:latin typeface="Calibri" charset="0"/>
              </a:rPr>
              <a:t>Среднее расстояние между точками,</a:t>
            </a:r>
          </a:p>
          <a:p>
            <a:pPr>
              <a:buFontTx/>
              <a:buChar char="-"/>
            </a:pPr>
            <a:r>
              <a:rPr lang="ru-RU" sz="2400" dirty="0">
                <a:latin typeface="Calibri" charset="0"/>
              </a:rPr>
              <a:t>максимальное расстояние </a:t>
            </a:r>
          </a:p>
          <a:p>
            <a:pPr>
              <a:buFontTx/>
              <a:buChar char="-"/>
            </a:pPr>
            <a:r>
              <a:rPr lang="ru-RU" sz="2400" dirty="0">
                <a:latin typeface="Calibri" charset="0"/>
              </a:rPr>
              <a:t>минимальная дистанция</a:t>
            </a:r>
          </a:p>
          <a:p>
            <a:pPr>
              <a:buFont typeface="Arial" charset="0"/>
              <a:buNone/>
            </a:pPr>
            <a:endParaRPr lang="en-US" sz="3000" dirty="0">
              <a:latin typeface="Calibri" charset="0"/>
            </a:endParaRPr>
          </a:p>
          <a:p>
            <a:pPr>
              <a:buFont typeface="Arial" charset="0"/>
              <a:buNone/>
            </a:pPr>
            <a:r>
              <a:rPr lang="ru-RU" sz="3000" dirty="0">
                <a:latin typeface="Calibri" charset="0"/>
              </a:rPr>
              <a:t>Сколько кластеров</a:t>
            </a:r>
            <a:r>
              <a:rPr lang="en-US" sz="3000" dirty="0">
                <a:latin typeface="Calibri" charset="0"/>
              </a:rPr>
              <a:t>?</a:t>
            </a:r>
          </a:p>
          <a:p>
            <a:pPr>
              <a:buFontTx/>
              <a:buChar char="-"/>
            </a:pPr>
            <a:r>
              <a:rPr lang="ru-RU" sz="2400" dirty="0">
                <a:latin typeface="Calibri" charset="0"/>
              </a:rPr>
              <a:t>Кластеризация создает </a:t>
            </a:r>
            <a:r>
              <a:rPr lang="ru-RU" sz="2400" dirty="0" err="1">
                <a:latin typeface="Calibri" charset="0"/>
              </a:rPr>
              <a:t>дендрограмму</a:t>
            </a:r>
            <a:r>
              <a:rPr lang="ru-RU" sz="2400" dirty="0">
                <a:latin typeface="Calibri" charset="0"/>
              </a:rPr>
              <a:t> (дерево)</a:t>
            </a:r>
          </a:p>
          <a:p>
            <a:pPr>
              <a:buFontTx/>
              <a:buChar char="-"/>
            </a:pPr>
            <a:r>
              <a:rPr lang="ru-RU" sz="2400" dirty="0">
                <a:latin typeface="Calibri" charset="0"/>
              </a:rPr>
              <a:t>Порог, основанный на максимальном количестве кластеров или на расстоянии между слияниями</a:t>
            </a:r>
            <a:endParaRPr lang="en-US" sz="2400" dirty="0">
              <a:latin typeface="Calibri" charset="0"/>
            </a:endParaRPr>
          </a:p>
        </p:txBody>
      </p:sp>
      <p:pic>
        <p:nvPicPr>
          <p:cNvPr id="38916" name="Picture 2" descr="http://www.mathworks.com/help/toolbox/stats/dendro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088" y="4648201"/>
            <a:ext cx="2667000" cy="160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154924" y="1219200"/>
            <a:ext cx="1752600" cy="1962912"/>
            <a:chOff x="6934200" y="914400"/>
            <a:chExt cx="1905000" cy="2133600"/>
          </a:xfrm>
        </p:grpSpPr>
        <p:sp>
          <p:nvSpPr>
            <p:cNvPr id="7" name="Oval 6"/>
            <p:cNvSpPr/>
            <p:nvPr/>
          </p:nvSpPr>
          <p:spPr>
            <a:xfrm>
              <a:off x="6934200" y="9144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6934200" y="15240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391400" y="1219200"/>
              <a:ext cx="304800" cy="3048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53400" y="23622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43800" y="22860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34200" y="24384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20000" y="2743200"/>
              <a:ext cx="304800" cy="304800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>
              <a:off x="8534400" y="914400"/>
              <a:ext cx="304800" cy="304800"/>
            </a:xfrm>
            <a:prstGeom prst="triangl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8925" name="TextBox 14"/>
          <p:cNvSpPr txBox="1">
            <a:spLocks noChangeArrowheads="1"/>
          </p:cNvSpPr>
          <p:nvPr/>
        </p:nvSpPr>
        <p:spPr bwMode="auto">
          <a:xfrm rot="-5400000">
            <a:off x="7281074" y="5382211"/>
            <a:ext cx="9488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dirty="0">
                <a:solidFill>
                  <a:srgbClr val="000000"/>
                </a:solidFill>
              </a:rPr>
              <a:t>distance</a:t>
            </a:r>
          </a:p>
        </p:txBody>
      </p:sp>
      <p:sp>
        <p:nvSpPr>
          <p:cNvPr id="1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9424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09600" y="533400"/>
            <a:ext cx="8418713" cy="1143000"/>
          </a:xfrm>
        </p:spPr>
        <p:txBody>
          <a:bodyPr>
            <a:normAutofit/>
          </a:bodyPr>
          <a:lstStyle/>
          <a:p>
            <a:r>
              <a:rPr lang="en-US" sz="3200" dirty="0"/>
              <a:t>Agglomerative Hierarchical Clustering - Algorithm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19400"/>
            <a:ext cx="10226520" cy="1608868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293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7620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Различные меры ближайших кластеров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69306"/>
          <a:stretch/>
        </p:blipFill>
        <p:spPr>
          <a:xfrm>
            <a:off x="761999" y="2488108"/>
            <a:ext cx="9891272" cy="8646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464998"/>
            <a:ext cx="3987800" cy="24756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1200" y="4241169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Длинные, тощие кластеры</a:t>
            </a:r>
            <a:endParaRPr lang="en-US" sz="2400" dirty="0"/>
          </a:p>
        </p:txBody>
      </p:sp>
      <p:sp>
        <p:nvSpPr>
          <p:cNvPr id="12" name="Content Placeholder 14"/>
          <p:cNvSpPr txBox="1">
            <a:spLocks/>
          </p:cNvSpPr>
          <p:nvPr/>
        </p:nvSpPr>
        <p:spPr>
          <a:xfrm>
            <a:off x="787400" y="1688022"/>
            <a:ext cx="8229600" cy="551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Single Link</a:t>
            </a:r>
          </a:p>
        </p:txBody>
      </p:sp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517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Различные меры ближайших кластеров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33845" b="44103"/>
          <a:stretch/>
        </p:blipFill>
        <p:spPr>
          <a:xfrm>
            <a:off x="609600" y="2849562"/>
            <a:ext cx="8432800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546984"/>
            <a:ext cx="4191000" cy="2608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48400" y="4393569"/>
            <a:ext cx="3322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Тесные кластеры</a:t>
            </a:r>
            <a:endParaRPr lang="en-US" sz="2400" dirty="0"/>
          </a:p>
        </p:txBody>
      </p:sp>
      <p:sp>
        <p:nvSpPr>
          <p:cNvPr id="14" name="Content Placeholder 14"/>
          <p:cNvSpPr txBox="1">
            <a:spLocks/>
          </p:cNvSpPr>
          <p:nvPr/>
        </p:nvSpPr>
        <p:spPr>
          <a:xfrm>
            <a:off x="635000" y="1840422"/>
            <a:ext cx="8229600" cy="551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Complete Link</a:t>
            </a:r>
          </a:p>
        </p:txBody>
      </p:sp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062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Различные меры ближайших кластеров</a:t>
            </a:r>
            <a:endParaRPr lang="en-US" dirty="0"/>
          </a:p>
        </p:txBody>
      </p:sp>
      <p:sp>
        <p:nvSpPr>
          <p:cNvPr id="6" name="Content Placeholder 14"/>
          <p:cNvSpPr txBox="1">
            <a:spLocks/>
          </p:cNvSpPr>
          <p:nvPr/>
        </p:nvSpPr>
        <p:spPr>
          <a:xfrm>
            <a:off x="609602" y="1581660"/>
            <a:ext cx="9626598" cy="5519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/>
                <a:cs typeface="Calibri"/>
              </a:rPr>
              <a:t>Average Link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5897" b="15751"/>
          <a:stretch/>
        </p:blipFill>
        <p:spPr>
          <a:xfrm>
            <a:off x="609602" y="2376501"/>
            <a:ext cx="9804398" cy="685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426943"/>
            <a:ext cx="3810000" cy="20882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10400" y="4134807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Устойчивость к шуму</a:t>
            </a:r>
            <a:endParaRPr lang="en-US" sz="2400" dirty="0"/>
          </a:p>
        </p:txBody>
      </p:sp>
      <p:sp>
        <p:nvSpPr>
          <p:cNvPr id="7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3928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>
          <a:xfrm>
            <a:off x="533400" y="517524"/>
            <a:ext cx="8229600" cy="1143000"/>
          </a:xfrm>
        </p:spPr>
        <p:txBody>
          <a:bodyPr/>
          <a:lstStyle/>
          <a:p>
            <a:r>
              <a:rPr lang="ru-RU" dirty="0"/>
              <a:t>Сегментация изображений</a:t>
            </a:r>
            <a:endParaRPr lang="de-CH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533400" y="1843087"/>
            <a:ext cx="9789160" cy="4525963"/>
          </a:xfrm>
        </p:spPr>
        <p:txBody>
          <a:bodyPr/>
          <a:lstStyle/>
          <a:p>
            <a:r>
              <a:rPr lang="ru-RU" dirty="0"/>
              <a:t>Цель: определить похожие группы пикселей</a:t>
            </a:r>
          </a:p>
        </p:txBody>
      </p:sp>
      <p:pic>
        <p:nvPicPr>
          <p:cNvPr id="47110" name="Picture 3" descr="tig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4" y="3051174"/>
            <a:ext cx="31083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1" name="Picture 4" descr="schemat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5" y="3051174"/>
            <a:ext cx="3106738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2" name="Line 5"/>
          <p:cNvSpPr>
            <a:spLocks noChangeShapeType="1"/>
          </p:cNvSpPr>
          <p:nvPr/>
        </p:nvSpPr>
        <p:spPr bwMode="auto">
          <a:xfrm>
            <a:off x="4279901" y="4194174"/>
            <a:ext cx="676275" cy="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581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Calibri" charset="0"/>
              </a:rPr>
              <a:t>Итоги</a:t>
            </a:r>
            <a:r>
              <a:rPr lang="en-US" dirty="0">
                <a:latin typeface="Calibri" charset="0"/>
              </a:rPr>
              <a:t>: Agglomerative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  <a:buFont typeface="Arial" charset="0"/>
              <a:buNone/>
            </a:pPr>
            <a:r>
              <a:rPr lang="ru-RU" sz="3600" dirty="0">
                <a:latin typeface="Calibri" charset="0"/>
              </a:rPr>
              <a:t>Плюсы:</a:t>
            </a:r>
            <a:endParaRPr lang="en-US" sz="3600" dirty="0">
              <a:latin typeface="Calibri" charset="0"/>
            </a:endParaRPr>
          </a:p>
          <a:p>
            <a:pPr>
              <a:lnSpc>
                <a:spcPct val="80000"/>
              </a:lnSpc>
            </a:pPr>
            <a:r>
              <a:rPr lang="ru-RU" sz="3000" dirty="0">
                <a:latin typeface="Calibri" charset="0"/>
              </a:rPr>
              <a:t>Простое в реализации, широкое применение.</a:t>
            </a:r>
          </a:p>
          <a:p>
            <a:pPr>
              <a:lnSpc>
                <a:spcPct val="80000"/>
              </a:lnSpc>
            </a:pPr>
            <a:r>
              <a:rPr lang="ru-RU" sz="3000" dirty="0">
                <a:latin typeface="Calibri" charset="0"/>
              </a:rPr>
              <a:t>Кластеры имеют адаптивные формы.</a:t>
            </a:r>
          </a:p>
          <a:p>
            <a:pPr>
              <a:lnSpc>
                <a:spcPct val="80000"/>
              </a:lnSpc>
            </a:pPr>
            <a:r>
              <a:rPr lang="ru-RU" sz="3000" dirty="0">
                <a:latin typeface="Calibri" charset="0"/>
              </a:rPr>
              <a:t>Обеспечивает иерархию кластеров.</a:t>
            </a:r>
          </a:p>
          <a:p>
            <a:pPr>
              <a:lnSpc>
                <a:spcPct val="80000"/>
              </a:lnSpc>
            </a:pPr>
            <a:r>
              <a:rPr lang="ru-RU" sz="3000" dirty="0">
                <a:latin typeface="Calibri" charset="0"/>
              </a:rPr>
              <a:t>Нет необходимости заранее указывать количество кластеров.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3000" dirty="0">
              <a:latin typeface="Calibri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ru-RU" sz="3600" dirty="0">
                <a:latin typeface="Calibri" charset="0"/>
              </a:rPr>
              <a:t>Минусы:</a:t>
            </a:r>
            <a:endParaRPr lang="en-US" sz="3600" dirty="0">
              <a:latin typeface="Calibri" charset="0"/>
            </a:endParaRPr>
          </a:p>
          <a:p>
            <a:pPr>
              <a:lnSpc>
                <a:spcPct val="80000"/>
              </a:lnSpc>
            </a:pPr>
            <a:r>
              <a:rPr lang="ru-RU" sz="3000" dirty="0">
                <a:latin typeface="Calibri" charset="0"/>
              </a:rPr>
              <a:t>Могут быть несбалансированные кластеры.</a:t>
            </a:r>
          </a:p>
          <a:p>
            <a:pPr>
              <a:lnSpc>
                <a:spcPct val="80000"/>
              </a:lnSpc>
            </a:pPr>
            <a:r>
              <a:rPr lang="ru-RU" sz="3000" dirty="0">
                <a:latin typeface="Calibri" charset="0"/>
              </a:rPr>
              <a:t>Все равно придется выбирать количество кластеров или порог.</a:t>
            </a:r>
          </a:p>
          <a:p>
            <a:pPr>
              <a:lnSpc>
                <a:spcPct val="80000"/>
              </a:lnSpc>
            </a:pPr>
            <a:r>
              <a:rPr lang="ru-RU" sz="3000" dirty="0">
                <a:latin typeface="Calibri" charset="0"/>
              </a:rPr>
              <a:t>Не очень хорошо масштабируется. Время выполнения O(n3).</a:t>
            </a:r>
          </a:p>
          <a:p>
            <a:pPr>
              <a:lnSpc>
                <a:spcPct val="80000"/>
              </a:lnSpc>
            </a:pPr>
            <a:r>
              <a:rPr lang="ru-RU" sz="3000" dirty="0">
                <a:latin typeface="Calibri" charset="0"/>
              </a:rPr>
              <a:t>Может застрять в локальной оптике.</a:t>
            </a:r>
            <a:endParaRPr lang="en-US" sz="3000" dirty="0">
              <a:latin typeface="Calibri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8117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  <a:r>
              <a:rPr lang="ru-RU" dirty="0" err="1"/>
              <a:t>класетризации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11745"/>
            <a:ext cx="10575925" cy="3902873"/>
          </a:xfr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753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Введение в кластеризацию и сегментацию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Agglomerative clustering</a:t>
            </a:r>
          </a:p>
          <a:p>
            <a:r>
              <a:rPr lang="en-US" dirty="0"/>
              <a:t>Mean-shift clustering</a:t>
            </a:r>
          </a:p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Метрики качества сегментации </a:t>
            </a:r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Dice,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Jaccard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22649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en-US" dirty="0"/>
              <a:t>Mean-Shift Segmentation</a:t>
            </a:r>
            <a:endParaRPr lang="de-CH" dirty="0"/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457200" y="1554163"/>
            <a:ext cx="8229600" cy="4525963"/>
          </a:xfrm>
        </p:spPr>
        <p:txBody>
          <a:bodyPr>
            <a:normAutofit/>
          </a:bodyPr>
          <a:lstStyle/>
          <a:p>
            <a:r>
              <a:rPr lang="ru-RU" dirty="0"/>
              <a:t>Передовая и универсальная методика сегментации на основе кластеризации</a:t>
            </a:r>
          </a:p>
          <a:p>
            <a:endParaRPr lang="de-CH" sz="2800" dirty="0"/>
          </a:p>
        </p:txBody>
      </p:sp>
      <p:pic>
        <p:nvPicPr>
          <p:cNvPr id="77830" name="Picture 4" descr="SegmentationExampl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6" y="2444751"/>
            <a:ext cx="7705725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36625" y="5576888"/>
            <a:ext cx="6792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itchFamily="34" charset="0"/>
                <a:hlinkClick r:id="rId3"/>
              </a:rPr>
              <a:t>http://www.caip.rutgers.edu/~comanici/MSPAMI/msPamiResults.html</a:t>
            </a: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457200" y="6145259"/>
            <a:ext cx="87503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0000"/>
                </a:solidFill>
                <a:cs typeface="Arial" pitchFamily="34" charset="0"/>
              </a:rPr>
              <a:t>D. </a:t>
            </a:r>
            <a:r>
              <a:rPr lang="en-US" sz="1600" dirty="0" err="1">
                <a:solidFill>
                  <a:srgbClr val="000000"/>
                </a:solidFill>
                <a:cs typeface="Arial" pitchFamily="34" charset="0"/>
              </a:rPr>
              <a:t>Comaniciu</a:t>
            </a:r>
            <a:r>
              <a:rPr lang="en-US" sz="1600" dirty="0">
                <a:solidFill>
                  <a:srgbClr val="000000"/>
                </a:solidFill>
                <a:cs typeface="Arial" pitchFamily="34" charset="0"/>
              </a:rPr>
              <a:t> and P. Meer, </a:t>
            </a:r>
            <a:r>
              <a:rPr lang="en-US" sz="1600" dirty="0">
                <a:solidFill>
                  <a:srgbClr val="000000"/>
                </a:solidFill>
                <a:cs typeface="Arial" pitchFamily="34" charset="0"/>
                <a:hlinkClick r:id="rId4"/>
              </a:rPr>
              <a:t>Mean Shift: A Robust Approach toward Feature Space Analysis</a:t>
            </a:r>
            <a:r>
              <a:rPr lang="en-US" sz="1600" dirty="0">
                <a:solidFill>
                  <a:srgbClr val="000000"/>
                </a:solidFill>
                <a:cs typeface="Arial" pitchFamily="34" charset="0"/>
              </a:rPr>
              <a:t>, PAMI 2002. </a:t>
            </a:r>
          </a:p>
        </p:txBody>
      </p:sp>
      <p:sp>
        <p:nvSpPr>
          <p:cNvPr id="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389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>
          <a:xfrm>
            <a:off x="304800" y="166694"/>
            <a:ext cx="8229600" cy="1143000"/>
          </a:xfrm>
        </p:spPr>
        <p:txBody>
          <a:bodyPr/>
          <a:lstStyle/>
          <a:p>
            <a:r>
              <a:rPr lang="en-US" dirty="0"/>
              <a:t>Mean-Shift Algorithm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2" y="1951037"/>
            <a:ext cx="10575471" cy="4525963"/>
          </a:xfrm>
        </p:spPr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Итеративный поиск</a:t>
            </a:r>
            <a:endParaRPr lang="en-US" dirty="0"/>
          </a:p>
          <a:p>
            <a:pPr marL="838200" lvl="1" indent="-381000">
              <a:buSzPct val="75000"/>
              <a:buFontTx/>
              <a:buAutoNum type="arabicPeriod"/>
            </a:pPr>
            <a:r>
              <a:rPr lang="ru-RU" sz="1800" dirty="0"/>
              <a:t>Инициализируйте случайный </a:t>
            </a:r>
            <a:r>
              <a:rPr lang="en-US" sz="1800" dirty="0"/>
              <a:t>seed</a:t>
            </a:r>
            <a:r>
              <a:rPr lang="ru-RU" sz="1800" dirty="0"/>
              <a:t>, и окно W</a:t>
            </a:r>
          </a:p>
          <a:p>
            <a:pPr marL="838200" lvl="1" indent="-381000">
              <a:buSzPct val="75000"/>
              <a:buFontTx/>
              <a:buAutoNum type="arabicPeriod"/>
            </a:pPr>
            <a:r>
              <a:rPr lang="ru-RU" sz="1800" dirty="0"/>
              <a:t>Вычислите центр тяжести ("средний") W:</a:t>
            </a:r>
          </a:p>
          <a:p>
            <a:pPr marL="838200" lvl="1" indent="-381000">
              <a:buSzPct val="75000"/>
              <a:buFontTx/>
              <a:buAutoNum type="arabicPeriod"/>
            </a:pPr>
            <a:r>
              <a:rPr lang="ru-RU" sz="1800" dirty="0"/>
              <a:t>Сдвинуть окно поиска на среднее</a:t>
            </a:r>
          </a:p>
          <a:p>
            <a:pPr marL="838200" lvl="1" indent="-381000">
              <a:buSzPct val="75000"/>
              <a:buFontTx/>
              <a:buAutoNum type="arabicPeriod"/>
            </a:pPr>
            <a:r>
              <a:rPr lang="ru-RU" sz="1800" dirty="0"/>
              <a:t>Повторите шаг 2 до сходимости</a:t>
            </a:r>
            <a:endParaRPr lang="de-CH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34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8854" name="Picture 6" descr="Edittex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5181600"/>
            <a:ext cx="1243013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2"/>
          <a:stretch>
            <a:fillRect/>
          </a:stretch>
        </p:blipFill>
        <p:spPr bwMode="auto">
          <a:xfrm>
            <a:off x="3028950" y="1189034"/>
            <a:ext cx="6407150" cy="377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0243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75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76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77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78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79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0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1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2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3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4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5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6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7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8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89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0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1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2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3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4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5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6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7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8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899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0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1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2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3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4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5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6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7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8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09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0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1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2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3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4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5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6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7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8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19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0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1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2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3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4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5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6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7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8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29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0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1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2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3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4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5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6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7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8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39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0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1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2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3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4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5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6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7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8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49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0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1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2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3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4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5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6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7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8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59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60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61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62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63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64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9965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4114800" y="1524000"/>
            <a:ext cx="2819400" cy="2895600"/>
            <a:chOff x="3744" y="4464"/>
            <a:chExt cx="1776" cy="1824"/>
          </a:xfrm>
        </p:grpSpPr>
        <p:sp>
          <p:nvSpPr>
            <p:cNvPr id="7998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998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7998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CH" sz="2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998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98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867400" y="2895600"/>
            <a:ext cx="457200" cy="457200"/>
            <a:chOff x="4486" y="3484"/>
            <a:chExt cx="288" cy="288"/>
          </a:xfrm>
        </p:grpSpPr>
        <p:sp>
          <p:nvSpPr>
            <p:cNvPr id="7997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97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97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456234" name="AutoShape 106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Region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interest</a:t>
            </a:r>
          </a:p>
        </p:txBody>
      </p:sp>
      <p:sp>
        <p:nvSpPr>
          <p:cNvPr id="1456235" name="Freeform 107"/>
          <p:cNvSpPr>
            <a:spLocks/>
          </p:cNvSpPr>
          <p:nvPr/>
        </p:nvSpPr>
        <p:spPr bwMode="auto">
          <a:xfrm>
            <a:off x="6834188" y="1443038"/>
            <a:ext cx="2170112" cy="1014412"/>
          </a:xfrm>
          <a:custGeom>
            <a:avLst/>
            <a:gdLst>
              <a:gd name="T0" fmla="*/ 2147483647 w 1367"/>
              <a:gd name="T1" fmla="*/ 2147483647 h 639"/>
              <a:gd name="T2" fmla="*/ 2147483647 w 1367"/>
              <a:gd name="T3" fmla="*/ 2147483647 h 639"/>
              <a:gd name="T4" fmla="*/ 2147483647 w 1367"/>
              <a:gd name="T5" fmla="*/ 2147483647 h 639"/>
              <a:gd name="T6" fmla="*/ 2147483647 w 1367"/>
              <a:gd name="T7" fmla="*/ 2147483647 h 639"/>
              <a:gd name="T8" fmla="*/ 2147483647 w 1367"/>
              <a:gd name="T9" fmla="*/ 2147483647 h 639"/>
              <a:gd name="T10" fmla="*/ 2147483647 w 1367"/>
              <a:gd name="T11" fmla="*/ 2147483647 h 639"/>
              <a:gd name="T12" fmla="*/ 2147483647 w 1367"/>
              <a:gd name="T13" fmla="*/ 2147483647 h 639"/>
              <a:gd name="T14" fmla="*/ 2147483647 w 1367"/>
              <a:gd name="T15" fmla="*/ 2147483647 h 639"/>
              <a:gd name="T16" fmla="*/ 2147483647 w 1367"/>
              <a:gd name="T17" fmla="*/ 2147483647 h 639"/>
              <a:gd name="T18" fmla="*/ 2147483647 w 1367"/>
              <a:gd name="T19" fmla="*/ 2147483647 h 639"/>
              <a:gd name="T20" fmla="*/ 2147483647 w 1367"/>
              <a:gd name="T21" fmla="*/ 2147483647 h 639"/>
              <a:gd name="T22" fmla="*/ 2147483647 w 1367"/>
              <a:gd name="T23" fmla="*/ 2147483647 h 639"/>
              <a:gd name="T24" fmla="*/ 2147483647 w 1367"/>
              <a:gd name="T25" fmla="*/ 2147483647 h 639"/>
              <a:gd name="T26" fmla="*/ 2147483647 w 1367"/>
              <a:gd name="T27" fmla="*/ 2147483647 h 639"/>
              <a:gd name="T28" fmla="*/ 2147483647 w 1367"/>
              <a:gd name="T29" fmla="*/ 2147483647 h 639"/>
              <a:gd name="T30" fmla="*/ 2147483647 w 1367"/>
              <a:gd name="T31" fmla="*/ 2147483647 h 639"/>
              <a:gd name="T32" fmla="*/ 2147483647 w 1367"/>
              <a:gd name="T33" fmla="*/ 2147483647 h 639"/>
              <a:gd name="T34" fmla="*/ 2147483647 w 1367"/>
              <a:gd name="T35" fmla="*/ 2147483647 h 639"/>
              <a:gd name="T36" fmla="*/ 2147483647 w 1367"/>
              <a:gd name="T37" fmla="*/ 2147483647 h 639"/>
              <a:gd name="T38" fmla="*/ 2147483647 w 1367"/>
              <a:gd name="T39" fmla="*/ 2147483647 h 639"/>
              <a:gd name="T40" fmla="*/ 0 w 1367"/>
              <a:gd name="T41" fmla="*/ 2147483647 h 639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1367"/>
              <a:gd name="T64" fmla="*/ 0 h 639"/>
              <a:gd name="T65" fmla="*/ 1367 w 1367"/>
              <a:gd name="T66" fmla="*/ 639 h 639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1367" h="639">
                <a:moveTo>
                  <a:pt x="1367" y="21"/>
                </a:moveTo>
                <a:cubicBezTo>
                  <a:pt x="1305" y="0"/>
                  <a:pt x="1340" y="5"/>
                  <a:pt x="1263" y="14"/>
                </a:cubicBezTo>
                <a:cubicBezTo>
                  <a:pt x="1213" y="31"/>
                  <a:pt x="1233" y="20"/>
                  <a:pt x="1201" y="42"/>
                </a:cubicBezTo>
                <a:cubicBezTo>
                  <a:pt x="1119" y="162"/>
                  <a:pt x="1014" y="134"/>
                  <a:pt x="874" y="139"/>
                </a:cubicBezTo>
                <a:cubicBezTo>
                  <a:pt x="826" y="149"/>
                  <a:pt x="851" y="142"/>
                  <a:pt x="798" y="160"/>
                </a:cubicBezTo>
                <a:cubicBezTo>
                  <a:pt x="784" y="165"/>
                  <a:pt x="756" y="174"/>
                  <a:pt x="756" y="174"/>
                </a:cubicBezTo>
                <a:cubicBezTo>
                  <a:pt x="752" y="181"/>
                  <a:pt x="749" y="189"/>
                  <a:pt x="743" y="194"/>
                </a:cubicBezTo>
                <a:cubicBezTo>
                  <a:pt x="737" y="199"/>
                  <a:pt x="727" y="196"/>
                  <a:pt x="722" y="201"/>
                </a:cubicBezTo>
                <a:cubicBezTo>
                  <a:pt x="717" y="206"/>
                  <a:pt x="719" y="216"/>
                  <a:pt x="715" y="222"/>
                </a:cubicBezTo>
                <a:cubicBezTo>
                  <a:pt x="707" y="237"/>
                  <a:pt x="696" y="250"/>
                  <a:pt x="687" y="264"/>
                </a:cubicBezTo>
                <a:cubicBezTo>
                  <a:pt x="667" y="293"/>
                  <a:pt x="667" y="321"/>
                  <a:pt x="631" y="333"/>
                </a:cubicBezTo>
                <a:cubicBezTo>
                  <a:pt x="570" y="375"/>
                  <a:pt x="510" y="370"/>
                  <a:pt x="437" y="375"/>
                </a:cubicBezTo>
                <a:cubicBezTo>
                  <a:pt x="425" y="377"/>
                  <a:pt x="413" y="379"/>
                  <a:pt x="402" y="382"/>
                </a:cubicBezTo>
                <a:cubicBezTo>
                  <a:pt x="388" y="386"/>
                  <a:pt x="361" y="396"/>
                  <a:pt x="361" y="396"/>
                </a:cubicBezTo>
                <a:cubicBezTo>
                  <a:pt x="356" y="403"/>
                  <a:pt x="353" y="410"/>
                  <a:pt x="347" y="416"/>
                </a:cubicBezTo>
                <a:cubicBezTo>
                  <a:pt x="341" y="422"/>
                  <a:pt x="332" y="424"/>
                  <a:pt x="326" y="430"/>
                </a:cubicBezTo>
                <a:cubicBezTo>
                  <a:pt x="297" y="464"/>
                  <a:pt x="287" y="503"/>
                  <a:pt x="250" y="528"/>
                </a:cubicBezTo>
                <a:cubicBezTo>
                  <a:pt x="231" y="555"/>
                  <a:pt x="210" y="587"/>
                  <a:pt x="180" y="597"/>
                </a:cubicBezTo>
                <a:cubicBezTo>
                  <a:pt x="166" y="606"/>
                  <a:pt x="153" y="616"/>
                  <a:pt x="139" y="625"/>
                </a:cubicBezTo>
                <a:cubicBezTo>
                  <a:pt x="132" y="630"/>
                  <a:pt x="118" y="639"/>
                  <a:pt x="118" y="639"/>
                </a:cubicBezTo>
                <a:cubicBezTo>
                  <a:pt x="106" y="638"/>
                  <a:pt x="30" y="625"/>
                  <a:pt x="0" y="625"/>
                </a:cubicBezTo>
              </a:path>
            </a:pathLst>
          </a:custGeom>
          <a:noFill/>
          <a:ln w="9525">
            <a:solidFill>
              <a:srgbClr val="00CCFF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56236" name="AutoShape 108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Center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mass</a:t>
            </a:r>
          </a:p>
        </p:txBody>
      </p:sp>
      <p:sp>
        <p:nvSpPr>
          <p:cNvPr id="1456237" name="Freeform 109"/>
          <p:cNvSpPr>
            <a:spLocks/>
          </p:cNvSpPr>
          <p:nvPr/>
        </p:nvSpPr>
        <p:spPr bwMode="auto">
          <a:xfrm>
            <a:off x="6169026" y="2103439"/>
            <a:ext cx="2824163" cy="930275"/>
          </a:xfrm>
          <a:custGeom>
            <a:avLst/>
            <a:gdLst>
              <a:gd name="T0" fmla="*/ 2147483647 w 1779"/>
              <a:gd name="T1" fmla="*/ 2147483647 h 586"/>
              <a:gd name="T2" fmla="*/ 2147483647 w 1779"/>
              <a:gd name="T3" fmla="*/ 2147483647 h 586"/>
              <a:gd name="T4" fmla="*/ 2147483647 w 1779"/>
              <a:gd name="T5" fmla="*/ 0 h 586"/>
              <a:gd name="T6" fmla="*/ 2147483647 w 1779"/>
              <a:gd name="T7" fmla="*/ 2147483647 h 586"/>
              <a:gd name="T8" fmla="*/ 2147483647 w 1779"/>
              <a:gd name="T9" fmla="*/ 2147483647 h 586"/>
              <a:gd name="T10" fmla="*/ 2147483647 w 1779"/>
              <a:gd name="T11" fmla="*/ 2147483647 h 586"/>
              <a:gd name="T12" fmla="*/ 2147483647 w 1779"/>
              <a:gd name="T13" fmla="*/ 2147483647 h 586"/>
              <a:gd name="T14" fmla="*/ 2147483647 w 1779"/>
              <a:gd name="T15" fmla="*/ 2147483647 h 586"/>
              <a:gd name="T16" fmla="*/ 2147483647 w 1779"/>
              <a:gd name="T17" fmla="*/ 2147483647 h 586"/>
              <a:gd name="T18" fmla="*/ 2147483647 w 1779"/>
              <a:gd name="T19" fmla="*/ 2147483647 h 586"/>
              <a:gd name="T20" fmla="*/ 2147483647 w 1779"/>
              <a:gd name="T21" fmla="*/ 2147483647 h 586"/>
              <a:gd name="T22" fmla="*/ 2147483647 w 1779"/>
              <a:gd name="T23" fmla="*/ 2147483647 h 586"/>
              <a:gd name="T24" fmla="*/ 2147483647 w 1779"/>
              <a:gd name="T25" fmla="*/ 2147483647 h 586"/>
              <a:gd name="T26" fmla="*/ 2147483647 w 1779"/>
              <a:gd name="T27" fmla="*/ 2147483647 h 586"/>
              <a:gd name="T28" fmla="*/ 2147483647 w 1779"/>
              <a:gd name="T29" fmla="*/ 2147483647 h 586"/>
              <a:gd name="T30" fmla="*/ 2147483647 w 1779"/>
              <a:gd name="T31" fmla="*/ 2147483647 h 586"/>
              <a:gd name="T32" fmla="*/ 2147483647 w 1779"/>
              <a:gd name="T33" fmla="*/ 2147483647 h 586"/>
              <a:gd name="T34" fmla="*/ 2147483647 w 1779"/>
              <a:gd name="T35" fmla="*/ 2147483647 h 5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779"/>
              <a:gd name="T55" fmla="*/ 0 h 586"/>
              <a:gd name="T56" fmla="*/ 1779 w 1779"/>
              <a:gd name="T57" fmla="*/ 586 h 5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779" h="586">
                <a:moveTo>
                  <a:pt x="1779" y="42"/>
                </a:moveTo>
                <a:cubicBezTo>
                  <a:pt x="1748" y="11"/>
                  <a:pt x="1767" y="24"/>
                  <a:pt x="1717" y="7"/>
                </a:cubicBezTo>
                <a:cubicBezTo>
                  <a:pt x="1710" y="5"/>
                  <a:pt x="1696" y="0"/>
                  <a:pt x="1696" y="0"/>
                </a:cubicBezTo>
                <a:cubicBezTo>
                  <a:pt x="1633" y="3"/>
                  <a:pt x="1487" y="3"/>
                  <a:pt x="1418" y="42"/>
                </a:cubicBezTo>
                <a:cubicBezTo>
                  <a:pt x="1390" y="58"/>
                  <a:pt x="1362" y="80"/>
                  <a:pt x="1335" y="98"/>
                </a:cubicBezTo>
                <a:cubicBezTo>
                  <a:pt x="1318" y="109"/>
                  <a:pt x="1286" y="132"/>
                  <a:pt x="1286" y="132"/>
                </a:cubicBezTo>
                <a:cubicBezTo>
                  <a:pt x="1222" y="235"/>
                  <a:pt x="1110" y="243"/>
                  <a:pt x="1002" y="250"/>
                </a:cubicBezTo>
                <a:cubicBezTo>
                  <a:pt x="931" y="260"/>
                  <a:pt x="864" y="281"/>
                  <a:pt x="801" y="313"/>
                </a:cubicBezTo>
                <a:cubicBezTo>
                  <a:pt x="777" y="325"/>
                  <a:pt x="762" y="348"/>
                  <a:pt x="738" y="361"/>
                </a:cubicBezTo>
                <a:cubicBezTo>
                  <a:pt x="708" y="378"/>
                  <a:pt x="672" y="393"/>
                  <a:pt x="648" y="417"/>
                </a:cubicBezTo>
                <a:cubicBezTo>
                  <a:pt x="600" y="465"/>
                  <a:pt x="623" y="448"/>
                  <a:pt x="586" y="472"/>
                </a:cubicBezTo>
                <a:cubicBezTo>
                  <a:pt x="569" y="522"/>
                  <a:pt x="593" y="462"/>
                  <a:pt x="558" y="514"/>
                </a:cubicBezTo>
                <a:cubicBezTo>
                  <a:pt x="554" y="520"/>
                  <a:pt x="556" y="530"/>
                  <a:pt x="551" y="535"/>
                </a:cubicBezTo>
                <a:cubicBezTo>
                  <a:pt x="539" y="547"/>
                  <a:pt x="523" y="554"/>
                  <a:pt x="509" y="563"/>
                </a:cubicBezTo>
                <a:cubicBezTo>
                  <a:pt x="502" y="567"/>
                  <a:pt x="488" y="576"/>
                  <a:pt x="488" y="576"/>
                </a:cubicBezTo>
                <a:cubicBezTo>
                  <a:pt x="379" y="572"/>
                  <a:pt x="283" y="560"/>
                  <a:pt x="176" y="549"/>
                </a:cubicBezTo>
                <a:cubicBezTo>
                  <a:pt x="168" y="550"/>
                  <a:pt x="26" y="560"/>
                  <a:pt x="3" y="583"/>
                </a:cubicBezTo>
                <a:cubicBezTo>
                  <a:pt x="0" y="586"/>
                  <a:pt x="12" y="583"/>
                  <a:pt x="16" y="583"/>
                </a:cubicBezTo>
              </a:path>
            </a:pathLst>
          </a:custGeom>
          <a:noFill/>
          <a:ln w="9525">
            <a:solidFill>
              <a:srgbClr val="FF9900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56238" name="AutoShape 110"/>
          <p:cNvSpPr>
            <a:spLocks noChangeArrowheads="1"/>
          </p:cNvSpPr>
          <p:nvPr/>
        </p:nvSpPr>
        <p:spPr bwMode="auto">
          <a:xfrm rot="880212">
            <a:off x="5521325" y="2968625"/>
            <a:ext cx="609600" cy="152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56239" name="AutoShape 111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Mean Shift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vector</a:t>
            </a:r>
          </a:p>
        </p:txBody>
      </p:sp>
      <p:sp>
        <p:nvSpPr>
          <p:cNvPr id="1456240" name="Freeform 112"/>
          <p:cNvSpPr>
            <a:spLocks/>
          </p:cNvSpPr>
          <p:nvPr/>
        </p:nvSpPr>
        <p:spPr bwMode="auto">
          <a:xfrm>
            <a:off x="5567363" y="3140076"/>
            <a:ext cx="3403600" cy="2632075"/>
          </a:xfrm>
          <a:custGeom>
            <a:avLst/>
            <a:gdLst>
              <a:gd name="T0" fmla="*/ 2147483647 w 2144"/>
              <a:gd name="T1" fmla="*/ 2147483647 h 1658"/>
              <a:gd name="T2" fmla="*/ 2147483647 w 2144"/>
              <a:gd name="T3" fmla="*/ 2147483647 h 1658"/>
              <a:gd name="T4" fmla="*/ 2147483647 w 2144"/>
              <a:gd name="T5" fmla="*/ 2147483647 h 1658"/>
              <a:gd name="T6" fmla="*/ 2147483647 w 2144"/>
              <a:gd name="T7" fmla="*/ 2147483647 h 1658"/>
              <a:gd name="T8" fmla="*/ 2147483647 w 2144"/>
              <a:gd name="T9" fmla="*/ 2147483647 h 1658"/>
              <a:gd name="T10" fmla="*/ 2147483647 w 2144"/>
              <a:gd name="T11" fmla="*/ 2147483647 h 1658"/>
              <a:gd name="T12" fmla="*/ 2147483647 w 2144"/>
              <a:gd name="T13" fmla="*/ 2147483647 h 1658"/>
              <a:gd name="T14" fmla="*/ 2147483647 w 2144"/>
              <a:gd name="T15" fmla="*/ 2147483647 h 1658"/>
              <a:gd name="T16" fmla="*/ 2147483647 w 2144"/>
              <a:gd name="T17" fmla="*/ 2147483647 h 1658"/>
              <a:gd name="T18" fmla="*/ 2147483647 w 2144"/>
              <a:gd name="T19" fmla="*/ 2147483647 h 1658"/>
              <a:gd name="T20" fmla="*/ 2147483647 w 2144"/>
              <a:gd name="T21" fmla="*/ 2147483647 h 1658"/>
              <a:gd name="T22" fmla="*/ 2147483647 w 2144"/>
              <a:gd name="T23" fmla="*/ 2147483647 h 1658"/>
              <a:gd name="T24" fmla="*/ 2147483647 w 2144"/>
              <a:gd name="T25" fmla="*/ 2147483647 h 1658"/>
              <a:gd name="T26" fmla="*/ 2147483647 w 2144"/>
              <a:gd name="T27" fmla="*/ 2147483647 h 1658"/>
              <a:gd name="T28" fmla="*/ 2147483647 w 2144"/>
              <a:gd name="T29" fmla="*/ 2147483647 h 1658"/>
              <a:gd name="T30" fmla="*/ 2147483647 w 2144"/>
              <a:gd name="T31" fmla="*/ 2147483647 h 1658"/>
              <a:gd name="T32" fmla="*/ 2147483647 w 2144"/>
              <a:gd name="T33" fmla="*/ 2147483647 h 1658"/>
              <a:gd name="T34" fmla="*/ 2147483647 w 2144"/>
              <a:gd name="T35" fmla="*/ 2147483647 h 1658"/>
              <a:gd name="T36" fmla="*/ 2147483647 w 2144"/>
              <a:gd name="T37" fmla="*/ 2147483647 h 1658"/>
              <a:gd name="T38" fmla="*/ 2147483647 w 2144"/>
              <a:gd name="T39" fmla="*/ 2147483647 h 1658"/>
              <a:gd name="T40" fmla="*/ 2147483647 w 2144"/>
              <a:gd name="T41" fmla="*/ 2147483647 h 1658"/>
              <a:gd name="T42" fmla="*/ 2147483647 w 2144"/>
              <a:gd name="T43" fmla="*/ 2147483647 h 1658"/>
              <a:gd name="T44" fmla="*/ 2147483647 w 2144"/>
              <a:gd name="T45" fmla="*/ 2147483647 h 1658"/>
              <a:gd name="T46" fmla="*/ 2147483647 w 2144"/>
              <a:gd name="T47" fmla="*/ 2147483647 h 1658"/>
              <a:gd name="T48" fmla="*/ 0 w 2144"/>
              <a:gd name="T49" fmla="*/ 2147483647 h 1658"/>
              <a:gd name="T50" fmla="*/ 2147483647 w 2144"/>
              <a:gd name="T51" fmla="*/ 2147483647 h 1658"/>
              <a:gd name="T52" fmla="*/ 2147483647 w 2144"/>
              <a:gd name="T53" fmla="*/ 2147483647 h 1658"/>
              <a:gd name="T54" fmla="*/ 2147483647 w 2144"/>
              <a:gd name="T55" fmla="*/ 0 h 16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2144"/>
              <a:gd name="T85" fmla="*/ 0 h 1658"/>
              <a:gd name="T86" fmla="*/ 2144 w 2144"/>
              <a:gd name="T87" fmla="*/ 1658 h 1658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2144" h="1658">
                <a:moveTo>
                  <a:pt x="2144" y="1658"/>
                </a:moveTo>
                <a:cubicBezTo>
                  <a:pt x="2101" y="1644"/>
                  <a:pt x="2079" y="1621"/>
                  <a:pt x="2033" y="1610"/>
                </a:cubicBezTo>
                <a:cubicBezTo>
                  <a:pt x="1970" y="1563"/>
                  <a:pt x="2038" y="1608"/>
                  <a:pt x="1978" y="1582"/>
                </a:cubicBezTo>
                <a:cubicBezTo>
                  <a:pt x="1954" y="1571"/>
                  <a:pt x="1937" y="1548"/>
                  <a:pt x="1915" y="1534"/>
                </a:cubicBezTo>
                <a:cubicBezTo>
                  <a:pt x="1905" y="1519"/>
                  <a:pt x="1891" y="1507"/>
                  <a:pt x="1881" y="1492"/>
                </a:cubicBezTo>
                <a:cubicBezTo>
                  <a:pt x="1845" y="1435"/>
                  <a:pt x="1915" y="1512"/>
                  <a:pt x="1853" y="1450"/>
                </a:cubicBezTo>
                <a:cubicBezTo>
                  <a:pt x="1844" y="1422"/>
                  <a:pt x="1835" y="1411"/>
                  <a:pt x="1811" y="1395"/>
                </a:cubicBezTo>
                <a:cubicBezTo>
                  <a:pt x="1769" y="1269"/>
                  <a:pt x="1577" y="1294"/>
                  <a:pt x="1485" y="1291"/>
                </a:cubicBezTo>
                <a:cubicBezTo>
                  <a:pt x="1455" y="1281"/>
                  <a:pt x="1432" y="1266"/>
                  <a:pt x="1402" y="1256"/>
                </a:cubicBezTo>
                <a:cubicBezTo>
                  <a:pt x="1395" y="1254"/>
                  <a:pt x="1381" y="1249"/>
                  <a:pt x="1381" y="1249"/>
                </a:cubicBezTo>
                <a:cubicBezTo>
                  <a:pt x="1333" y="1201"/>
                  <a:pt x="1355" y="1218"/>
                  <a:pt x="1318" y="1193"/>
                </a:cubicBezTo>
                <a:cubicBezTo>
                  <a:pt x="1284" y="1141"/>
                  <a:pt x="1329" y="1204"/>
                  <a:pt x="1284" y="1159"/>
                </a:cubicBezTo>
                <a:cubicBezTo>
                  <a:pt x="1266" y="1141"/>
                  <a:pt x="1265" y="1116"/>
                  <a:pt x="1249" y="1096"/>
                </a:cubicBezTo>
                <a:cubicBezTo>
                  <a:pt x="1227" y="1070"/>
                  <a:pt x="1193" y="1053"/>
                  <a:pt x="1166" y="1034"/>
                </a:cubicBezTo>
                <a:cubicBezTo>
                  <a:pt x="1156" y="1027"/>
                  <a:pt x="1143" y="1028"/>
                  <a:pt x="1131" y="1027"/>
                </a:cubicBezTo>
                <a:cubicBezTo>
                  <a:pt x="1080" y="1023"/>
                  <a:pt x="1029" y="1022"/>
                  <a:pt x="978" y="1020"/>
                </a:cubicBezTo>
                <a:cubicBezTo>
                  <a:pt x="881" y="1003"/>
                  <a:pt x="810" y="950"/>
                  <a:pt x="749" y="874"/>
                </a:cubicBezTo>
                <a:cubicBezTo>
                  <a:pt x="731" y="852"/>
                  <a:pt x="711" y="842"/>
                  <a:pt x="701" y="812"/>
                </a:cubicBezTo>
                <a:cubicBezTo>
                  <a:pt x="690" y="779"/>
                  <a:pt x="679" y="753"/>
                  <a:pt x="666" y="722"/>
                </a:cubicBezTo>
                <a:cubicBezTo>
                  <a:pt x="651" y="685"/>
                  <a:pt x="646" y="650"/>
                  <a:pt x="624" y="617"/>
                </a:cubicBezTo>
                <a:cubicBezTo>
                  <a:pt x="612" y="578"/>
                  <a:pt x="598" y="572"/>
                  <a:pt x="562" y="548"/>
                </a:cubicBezTo>
                <a:cubicBezTo>
                  <a:pt x="554" y="543"/>
                  <a:pt x="550" y="532"/>
                  <a:pt x="541" y="527"/>
                </a:cubicBezTo>
                <a:cubicBezTo>
                  <a:pt x="478" y="491"/>
                  <a:pt x="381" y="480"/>
                  <a:pt x="312" y="472"/>
                </a:cubicBezTo>
                <a:cubicBezTo>
                  <a:pt x="227" y="444"/>
                  <a:pt x="125" y="430"/>
                  <a:pt x="48" y="382"/>
                </a:cubicBezTo>
                <a:cubicBezTo>
                  <a:pt x="30" y="353"/>
                  <a:pt x="18" y="325"/>
                  <a:pt x="0" y="298"/>
                </a:cubicBezTo>
                <a:cubicBezTo>
                  <a:pt x="7" y="224"/>
                  <a:pt x="6" y="167"/>
                  <a:pt x="69" y="125"/>
                </a:cubicBezTo>
                <a:cubicBezTo>
                  <a:pt x="83" y="103"/>
                  <a:pt x="121" y="77"/>
                  <a:pt x="146" y="69"/>
                </a:cubicBezTo>
                <a:cubicBezTo>
                  <a:pt x="164" y="42"/>
                  <a:pt x="187" y="36"/>
                  <a:pt x="187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stealth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9975" name="Rectangle 115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Mean-Shift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35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162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56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56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xit" presetSubtype="0" fill="hold" grpId="1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56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5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xit" presetSubtype="0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234" grpId="0" animBg="1"/>
      <p:bldP spid="1456235" grpId="0" animBg="1"/>
      <p:bldP spid="1456235" grpId="1" animBg="1"/>
      <p:bldP spid="1456236" grpId="0" animBg="1"/>
      <p:bldP spid="1456237" grpId="0" animBg="1"/>
      <p:bldP spid="1456237" grpId="1" animBg="1"/>
      <p:bldP spid="1456238" grpId="0" animBg="1"/>
      <p:bldP spid="1456239" grpId="0" animBg="1"/>
      <p:bldP spid="1456239" grpId="1" animBg="1"/>
      <p:bldP spid="1456240" grpId="0" animBg="1"/>
      <p:bldP spid="1456240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899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0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1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2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3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4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5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6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7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8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09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0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1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2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3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4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5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6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7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8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19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0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1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2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3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4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5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6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7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8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29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0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1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2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3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4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5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6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7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8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39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0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1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2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3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4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5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6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7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8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49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0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1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2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3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4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5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6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7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8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59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0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1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2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3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4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5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6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7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8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69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0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1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2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3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4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5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6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7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8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79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0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1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2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3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4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5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6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7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8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0989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4114800" y="1524000"/>
            <a:ext cx="2819400" cy="2895600"/>
            <a:chOff x="3744" y="4464"/>
            <a:chExt cx="1776" cy="1824"/>
          </a:xfrm>
        </p:grpSpPr>
        <p:sp>
          <p:nvSpPr>
            <p:cNvPr id="81000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1001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1002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CH" sz="2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1003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004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5867400" y="2895600"/>
            <a:ext cx="457200" cy="457200"/>
            <a:chOff x="4486" y="3484"/>
            <a:chExt cx="288" cy="288"/>
          </a:xfrm>
        </p:grpSpPr>
        <p:sp>
          <p:nvSpPr>
            <p:cNvPr id="80997" name="Oval 103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0998" name="Line 104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0999" name="Line 105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992" name="AutoShape 106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Region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interest</a:t>
            </a:r>
          </a:p>
        </p:txBody>
      </p:sp>
      <p:sp>
        <p:nvSpPr>
          <p:cNvPr id="80993" name="AutoShape 107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Center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mass</a:t>
            </a:r>
          </a:p>
        </p:txBody>
      </p:sp>
      <p:sp>
        <p:nvSpPr>
          <p:cNvPr id="80994" name="AutoShape 108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Mean Shift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vector</a:t>
            </a:r>
          </a:p>
        </p:txBody>
      </p:sp>
      <p:sp>
        <p:nvSpPr>
          <p:cNvPr id="80995" name="Rectangle 111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Mean-Shift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36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1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5339743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-2.61624E-6 L 0.0625 0.022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11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23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24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25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26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27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28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29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0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1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2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3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4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5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6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7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8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39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0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1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2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3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4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5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6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7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8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49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0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1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2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3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4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5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6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7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8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59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0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1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2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3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4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5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6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7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8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69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0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1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2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3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4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5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6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7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8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79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0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1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2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3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4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5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6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7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8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89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0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1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2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3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4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5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6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7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8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1999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0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1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2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3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4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5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6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7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8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09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10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11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12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13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2014" name="Group 96"/>
          <p:cNvGrpSpPr>
            <a:grpSpLocks/>
          </p:cNvGrpSpPr>
          <p:nvPr/>
        </p:nvGrpSpPr>
        <p:grpSpPr bwMode="auto">
          <a:xfrm>
            <a:off x="4691063" y="1676400"/>
            <a:ext cx="2819400" cy="2895600"/>
            <a:chOff x="3744" y="4464"/>
            <a:chExt cx="1776" cy="1824"/>
          </a:xfrm>
        </p:grpSpPr>
        <p:sp>
          <p:nvSpPr>
            <p:cNvPr id="82025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2026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2027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CH" sz="2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2028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029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2015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Region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interest</a:t>
            </a:r>
          </a:p>
        </p:txBody>
      </p:sp>
      <p:sp>
        <p:nvSpPr>
          <p:cNvPr id="82016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Center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mass</a:t>
            </a:r>
          </a:p>
        </p:txBody>
      </p:sp>
      <p:sp>
        <p:nvSpPr>
          <p:cNvPr id="82017" name="AutoShape 104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Mean Shift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6553200" y="3200400"/>
            <a:ext cx="457200" cy="457200"/>
            <a:chOff x="4486" y="3484"/>
            <a:chExt cx="288" cy="288"/>
          </a:xfrm>
        </p:grpSpPr>
        <p:sp>
          <p:nvSpPr>
            <p:cNvPr id="82022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2023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2024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0333" name="AutoShape 109"/>
          <p:cNvSpPr>
            <a:spLocks noChangeArrowheads="1"/>
          </p:cNvSpPr>
          <p:nvPr/>
        </p:nvSpPr>
        <p:spPr bwMode="auto">
          <a:xfrm rot="1324470">
            <a:off x="6089650" y="3200400"/>
            <a:ext cx="685800" cy="152400"/>
          </a:xfrm>
          <a:prstGeom prst="rightArrow">
            <a:avLst>
              <a:gd name="adj1" fmla="val 50000"/>
              <a:gd name="adj2" fmla="val 112500"/>
            </a:avLst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b" anchorCtr="1"/>
          <a:lstStyle/>
          <a:p>
            <a:pPr algn="ctr"/>
            <a:endParaRPr lang="de-DE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020" name="Rectangle 11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/>
              <a:t>Mean-Shift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37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650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0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03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47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48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49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0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1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2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3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4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5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6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7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8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59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0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1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2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3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4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5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6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7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8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69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0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1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2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3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4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5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6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7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8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79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0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1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2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3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4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5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6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7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8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89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0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1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2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3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4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5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6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7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8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2999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0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1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2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3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4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5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6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7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8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09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0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1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2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3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4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5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6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7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8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19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0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1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2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3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4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5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6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7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8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29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30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31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32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33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34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35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36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037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4691063" y="1676400"/>
            <a:ext cx="2819400" cy="2895600"/>
            <a:chOff x="3744" y="4464"/>
            <a:chExt cx="1776" cy="1824"/>
          </a:xfrm>
        </p:grpSpPr>
        <p:sp>
          <p:nvSpPr>
            <p:cNvPr id="83048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3049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3050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CH" sz="2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3051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052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3039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Region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interest</a:t>
            </a:r>
          </a:p>
        </p:txBody>
      </p:sp>
      <p:sp>
        <p:nvSpPr>
          <p:cNvPr id="83040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Center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mass</a:t>
            </a:r>
          </a:p>
        </p:txBody>
      </p:sp>
      <p:sp>
        <p:nvSpPr>
          <p:cNvPr id="83041" name="AutoShape 104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Mean Shift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6553200" y="3200400"/>
            <a:ext cx="457200" cy="457200"/>
            <a:chOff x="4486" y="3484"/>
            <a:chExt cx="288" cy="288"/>
          </a:xfrm>
        </p:grpSpPr>
        <p:sp>
          <p:nvSpPr>
            <p:cNvPr id="83045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3046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3047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3043" name="Rectangle 111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Mean-Shift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38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1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8514424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5.82929E-7 L 0.075 0.044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0" y="22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1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2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3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4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5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6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7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8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79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0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1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2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3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4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5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6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7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8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89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0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1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2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3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4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5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6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7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8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3999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0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1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2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3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4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5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6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7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8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09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0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1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2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3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4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5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6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7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8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19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0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1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2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3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4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5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6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7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8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29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0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1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2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3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4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5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6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7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8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39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0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1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2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3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4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5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6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7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8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49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0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1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2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3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4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5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6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7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8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59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60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61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4062" name="Group 96"/>
          <p:cNvGrpSpPr>
            <a:grpSpLocks/>
          </p:cNvGrpSpPr>
          <p:nvPr/>
        </p:nvGrpSpPr>
        <p:grpSpPr bwMode="auto">
          <a:xfrm>
            <a:off x="5365750" y="1981200"/>
            <a:ext cx="2819400" cy="2895600"/>
            <a:chOff x="3744" y="4464"/>
            <a:chExt cx="1776" cy="1824"/>
          </a:xfrm>
        </p:grpSpPr>
        <p:sp>
          <p:nvSpPr>
            <p:cNvPr id="84073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4074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4075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CH" sz="2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4076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077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4063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Region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interest</a:t>
            </a:r>
          </a:p>
        </p:txBody>
      </p:sp>
      <p:sp>
        <p:nvSpPr>
          <p:cNvPr id="84064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Center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mass</a:t>
            </a:r>
          </a:p>
        </p:txBody>
      </p:sp>
      <p:sp>
        <p:nvSpPr>
          <p:cNvPr id="84065" name="AutoShape 104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Mean Shift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6913563" y="3265488"/>
            <a:ext cx="457200" cy="457200"/>
            <a:chOff x="4486" y="3484"/>
            <a:chExt cx="288" cy="288"/>
          </a:xfrm>
        </p:grpSpPr>
        <p:sp>
          <p:nvSpPr>
            <p:cNvPr id="84070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071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4072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464429" name="AutoShape 109"/>
          <p:cNvSpPr>
            <a:spLocks noChangeArrowheads="1"/>
          </p:cNvSpPr>
          <p:nvPr/>
        </p:nvSpPr>
        <p:spPr bwMode="auto">
          <a:xfrm rot="618372">
            <a:off x="6804025" y="3375025"/>
            <a:ext cx="381000" cy="152400"/>
          </a:xfrm>
          <a:prstGeom prst="rightArrow">
            <a:avLst>
              <a:gd name="adj1" fmla="val 50000"/>
              <a:gd name="adj2" fmla="val 62500"/>
            </a:avLst>
          </a:prstGeom>
          <a:solidFill>
            <a:srgbClr val="FFFF0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068" name="Rectangle 112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Mean-Shift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39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745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6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4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518529" y="200025"/>
            <a:ext cx="8229600" cy="1143000"/>
          </a:xfrm>
        </p:spPr>
        <p:txBody>
          <a:bodyPr/>
          <a:lstStyle/>
          <a:p>
            <a:r>
              <a:rPr lang="ru-RU" dirty="0"/>
              <a:t>Цель сегментации</a:t>
            </a:r>
            <a:endParaRPr lang="de-CH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518529" y="1525588"/>
            <a:ext cx="8229600" cy="4525963"/>
          </a:xfrm>
        </p:spPr>
        <p:txBody>
          <a:bodyPr/>
          <a:lstStyle/>
          <a:p>
            <a:r>
              <a:rPr lang="ru-RU" dirty="0"/>
              <a:t>Разделите изображение на схожие "объекты"</a:t>
            </a:r>
            <a:endParaRPr lang="de-CH" dirty="0"/>
          </a:p>
        </p:txBody>
      </p:sp>
      <p:grpSp>
        <p:nvGrpSpPr>
          <p:cNvPr id="48134" name="Group 11"/>
          <p:cNvGrpSpPr>
            <a:grpSpLocks/>
          </p:cNvGrpSpPr>
          <p:nvPr/>
        </p:nvGrpSpPr>
        <p:grpSpPr bwMode="auto">
          <a:xfrm>
            <a:off x="2004429" y="2057400"/>
            <a:ext cx="5486400" cy="4122738"/>
            <a:chOff x="1860588" y="1857165"/>
            <a:chExt cx="5486400" cy="4122925"/>
          </a:xfrm>
        </p:grpSpPr>
        <p:pic>
          <p:nvPicPr>
            <p:cNvPr id="48136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5351" y="2246290"/>
              <a:ext cx="2662237" cy="1776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7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988" y="2246290"/>
              <a:ext cx="2667000" cy="177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8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0588" y="4200503"/>
              <a:ext cx="2667000" cy="1779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9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9988" y="4200503"/>
              <a:ext cx="2667000" cy="1779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 Box 9"/>
            <p:cNvSpPr txBox="1">
              <a:spLocks noChangeArrowheads="1"/>
            </p:cNvSpPr>
            <p:nvPr/>
          </p:nvSpPr>
          <p:spPr bwMode="auto">
            <a:xfrm>
              <a:off x="2818939" y="1860340"/>
              <a:ext cx="759823" cy="369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cs typeface="Arial" pitchFamily="34" charset="0"/>
                </a:rPr>
                <a:t>Image</a:t>
              </a:r>
            </a:p>
          </p:txBody>
        </p:sp>
        <p:sp>
          <p:nvSpPr>
            <p:cNvPr id="11" name="Text Box 10"/>
            <p:cNvSpPr txBox="1">
              <a:spLocks noChangeArrowheads="1"/>
            </p:cNvSpPr>
            <p:nvPr/>
          </p:nvSpPr>
          <p:spPr bwMode="auto">
            <a:xfrm>
              <a:off x="4905997" y="1857165"/>
              <a:ext cx="2210220" cy="3693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srgbClr val="000000"/>
                  </a:solidFill>
                  <a:cs typeface="Arial" pitchFamily="34" charset="0"/>
                </a:rPr>
                <a:t>Human segmentation</a:t>
              </a:r>
            </a:p>
          </p:txBody>
        </p:sp>
      </p:grp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7782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995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996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997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998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4999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0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1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2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3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4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5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6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7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8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09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0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1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2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3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4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5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6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7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8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19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0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1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2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3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4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5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6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7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8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29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0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1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2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3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4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5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6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7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8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39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0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1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2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3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4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5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6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7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8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49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0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1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2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3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4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5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6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7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8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59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0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1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2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3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4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5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6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7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8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69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0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1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2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3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4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5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6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7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8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79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80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81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82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83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84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5085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96"/>
          <p:cNvGrpSpPr>
            <a:grpSpLocks/>
          </p:cNvGrpSpPr>
          <p:nvPr/>
        </p:nvGrpSpPr>
        <p:grpSpPr bwMode="auto">
          <a:xfrm>
            <a:off x="5365750" y="1981200"/>
            <a:ext cx="2819400" cy="2895600"/>
            <a:chOff x="3744" y="4464"/>
            <a:chExt cx="1776" cy="1824"/>
          </a:xfrm>
        </p:grpSpPr>
        <p:sp>
          <p:nvSpPr>
            <p:cNvPr id="85096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5097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5098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CH" sz="2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099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100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5087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Region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interest</a:t>
            </a:r>
          </a:p>
        </p:txBody>
      </p:sp>
      <p:sp>
        <p:nvSpPr>
          <p:cNvPr id="85088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Center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mass</a:t>
            </a:r>
          </a:p>
        </p:txBody>
      </p:sp>
      <p:sp>
        <p:nvSpPr>
          <p:cNvPr id="85089" name="AutoShape 104"/>
          <p:cNvSpPr>
            <a:spLocks noChangeArrowheads="1"/>
          </p:cNvSpPr>
          <p:nvPr/>
        </p:nvSpPr>
        <p:spPr bwMode="auto">
          <a:xfrm>
            <a:off x="8991600" y="5410200"/>
            <a:ext cx="1447800" cy="6096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Mean Shift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vector</a:t>
            </a:r>
          </a:p>
        </p:txBody>
      </p:sp>
      <p:grpSp>
        <p:nvGrpSpPr>
          <p:cNvPr id="4" name="Group 105"/>
          <p:cNvGrpSpPr>
            <a:grpSpLocks/>
          </p:cNvGrpSpPr>
          <p:nvPr/>
        </p:nvGrpSpPr>
        <p:grpSpPr bwMode="auto">
          <a:xfrm>
            <a:off x="6913563" y="3265488"/>
            <a:ext cx="457200" cy="457200"/>
            <a:chOff x="4486" y="3484"/>
            <a:chExt cx="288" cy="288"/>
          </a:xfrm>
        </p:grpSpPr>
        <p:sp>
          <p:nvSpPr>
            <p:cNvPr id="85093" name="Oval 106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5094" name="Line 107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5095" name="Line 108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5091" name="Rectangle 111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Mean-Shift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40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1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4936268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01874E-6 L 0.03993 0.011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" y="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19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0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1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2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3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4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5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6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7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8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29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0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1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2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3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4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5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6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7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8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39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0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1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2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3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4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5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6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7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8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49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0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1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2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3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4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5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6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7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8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59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0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1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2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3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4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5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6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7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8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69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0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1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2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3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4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5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6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7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8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79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0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1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2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3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4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5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6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7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8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89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0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1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2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3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4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5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6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7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8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099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0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1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2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3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4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5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6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7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8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6109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gradFill rotWithShape="1">
            <a:gsLst>
              <a:gs pos="0">
                <a:srgbClr val="CC3300"/>
              </a:gs>
              <a:gs pos="100000">
                <a:srgbClr val="5E1800"/>
              </a:gs>
            </a:gsLst>
            <a:lin ang="27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CH" sz="240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6110" name="Group 96"/>
          <p:cNvGrpSpPr>
            <a:grpSpLocks/>
          </p:cNvGrpSpPr>
          <p:nvPr/>
        </p:nvGrpSpPr>
        <p:grpSpPr bwMode="auto">
          <a:xfrm>
            <a:off x="5735638" y="2047875"/>
            <a:ext cx="2819400" cy="2895600"/>
            <a:chOff x="3744" y="4464"/>
            <a:chExt cx="1776" cy="1824"/>
          </a:xfrm>
        </p:grpSpPr>
        <p:sp>
          <p:nvSpPr>
            <p:cNvPr id="86119" name="Oval 97"/>
            <p:cNvSpPr>
              <a:spLocks noChangeArrowheads="1"/>
            </p:cNvSpPr>
            <p:nvPr/>
          </p:nvSpPr>
          <p:spPr bwMode="auto">
            <a:xfrm>
              <a:off x="3744" y="4464"/>
              <a:ext cx="1776" cy="1824"/>
            </a:xfrm>
            <a:prstGeom prst="ellipse">
              <a:avLst/>
            </a:prstGeom>
            <a:noFill/>
            <a:ln w="28575">
              <a:solidFill>
                <a:srgbClr val="00CC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86120" name="Group 98"/>
            <p:cNvGrpSpPr>
              <a:grpSpLocks/>
            </p:cNvGrpSpPr>
            <p:nvPr/>
          </p:nvGrpSpPr>
          <p:grpSpPr bwMode="auto">
            <a:xfrm>
              <a:off x="4491" y="5231"/>
              <a:ext cx="288" cy="288"/>
              <a:chOff x="4486" y="3484"/>
              <a:chExt cx="288" cy="288"/>
            </a:xfrm>
          </p:grpSpPr>
          <p:sp>
            <p:nvSpPr>
              <p:cNvPr id="86121" name="Oval 99"/>
              <p:cNvSpPr>
                <a:spLocks noChangeArrowheads="1"/>
              </p:cNvSpPr>
              <p:nvPr/>
            </p:nvSpPr>
            <p:spPr bwMode="auto">
              <a:xfrm>
                <a:off x="4560" y="3552"/>
                <a:ext cx="144" cy="144"/>
              </a:xfrm>
              <a:prstGeom prst="ellipse">
                <a:avLst/>
              </a:prstGeom>
              <a:noFill/>
              <a:ln w="19050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de-CH" sz="2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122" name="Line 100"/>
              <p:cNvSpPr>
                <a:spLocks noChangeShapeType="1"/>
              </p:cNvSpPr>
              <p:nvPr/>
            </p:nvSpPr>
            <p:spPr bwMode="auto">
              <a:xfrm>
                <a:off x="4632" y="3484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123" name="Line 101"/>
              <p:cNvSpPr>
                <a:spLocks noChangeShapeType="1"/>
              </p:cNvSpPr>
              <p:nvPr/>
            </p:nvSpPr>
            <p:spPr bwMode="auto">
              <a:xfrm rot="-5400000">
                <a:off x="4630" y="348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00CCFF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86111" name="AutoShape 102"/>
          <p:cNvSpPr>
            <a:spLocks noChangeArrowheads="1"/>
          </p:cNvSpPr>
          <p:nvPr/>
        </p:nvSpPr>
        <p:spPr bwMode="auto">
          <a:xfrm>
            <a:off x="8991600" y="9144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00CC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Region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interest</a:t>
            </a:r>
          </a:p>
        </p:txBody>
      </p:sp>
      <p:sp>
        <p:nvSpPr>
          <p:cNvPr id="86112" name="AutoShape 103"/>
          <p:cNvSpPr>
            <a:spLocks noChangeArrowheads="1"/>
          </p:cNvSpPr>
          <p:nvPr/>
        </p:nvSpPr>
        <p:spPr bwMode="auto">
          <a:xfrm>
            <a:off x="8991600" y="1600200"/>
            <a:ext cx="1447800" cy="609600"/>
          </a:xfrm>
          <a:prstGeom prst="roundRect">
            <a:avLst>
              <a:gd name="adj" fmla="val 16667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Center of</a:t>
            </a:r>
          </a:p>
          <a:p>
            <a:pPr algn="ctr"/>
            <a:r>
              <a:rPr lang="en-US" sz="16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mass</a:t>
            </a:r>
          </a:p>
        </p:txBody>
      </p:sp>
      <p:grpSp>
        <p:nvGrpSpPr>
          <p:cNvPr id="4" name="Group 104"/>
          <p:cNvGrpSpPr>
            <a:grpSpLocks/>
          </p:cNvGrpSpPr>
          <p:nvPr/>
        </p:nvGrpSpPr>
        <p:grpSpPr bwMode="auto">
          <a:xfrm>
            <a:off x="6913563" y="3265488"/>
            <a:ext cx="457200" cy="457200"/>
            <a:chOff x="4486" y="3484"/>
            <a:chExt cx="288" cy="288"/>
          </a:xfrm>
        </p:grpSpPr>
        <p:sp>
          <p:nvSpPr>
            <p:cNvPr id="86116" name="Oval 105"/>
            <p:cNvSpPr>
              <a:spLocks noChangeArrowheads="1"/>
            </p:cNvSpPr>
            <p:nvPr/>
          </p:nvSpPr>
          <p:spPr bwMode="auto">
            <a:xfrm>
              <a:off x="4560" y="3552"/>
              <a:ext cx="144" cy="144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de-CH" sz="2400">
                <a:solidFill>
                  <a:srgbClr val="000000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117" name="Line 106"/>
            <p:cNvSpPr>
              <a:spLocks noChangeShapeType="1"/>
            </p:cNvSpPr>
            <p:nvPr/>
          </p:nvSpPr>
          <p:spPr bwMode="auto">
            <a:xfrm>
              <a:off x="4632" y="3484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6118" name="Line 107"/>
            <p:cNvSpPr>
              <a:spLocks noChangeShapeType="1"/>
            </p:cNvSpPr>
            <p:nvPr/>
          </p:nvSpPr>
          <p:spPr bwMode="auto">
            <a:xfrm rot="-5400000">
              <a:off x="4630" y="3482"/>
              <a:ext cx="0" cy="288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6114" name="Rectangle 110"/>
          <p:cNvSpPr>
            <a:spLocks noGrp="1" noChangeArrowheads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Mean-Shift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41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5284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Oval 3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43" name="Oval 4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44" name="Oval 5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45" name="Oval 6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46" name="Oval 7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47" name="Oval 8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48" name="Oval 9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49" name="Oval 10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0" name="Oval 11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1" name="Oval 12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2" name="Oval 13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3" name="Oval 14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4" name="Oval 15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5" name="Oval 16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6" name="Oval 17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7" name="Oval 18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8" name="Oval 19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59" name="Oval 20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0" name="Oval 21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1" name="Oval 22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2" name="Oval 23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3" name="Oval 24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4" name="Oval 25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5" name="Oval 26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6" name="Oval 27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7" name="Oval 28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8" name="Oval 29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69" name="Oval 30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0" name="Oval 31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1" name="Oval 32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2" name="Oval 33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3" name="Oval 34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4" name="Oval 35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5" name="Oval 36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6" name="Oval 37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7" name="Oval 38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8" name="Oval 39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79" name="Oval 40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0" name="Oval 41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1" name="Oval 42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2" name="Oval 43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3" name="Oval 44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4" name="Oval 45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5" name="Oval 46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6" name="Oval 47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7" name="Oval 48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8" name="Oval 49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89" name="Oval 50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0" name="Oval 51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1" name="Oval 52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2" name="Oval 53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3" name="Oval 54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4" name="Oval 55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5" name="Oval 56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6" name="Oval 57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7" name="Oval 58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8" name="Oval 59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099" name="Oval 60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0" name="Oval 61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1" name="Oval 62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2" name="Oval 63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3" name="Oval 64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4" name="Oval 65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5" name="Oval 66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6" name="Oval 67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7" name="Oval 68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8" name="Oval 69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09" name="Oval 70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0" name="Oval 71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1" name="Oval 72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2" name="Oval 73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3" name="Oval 74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4" name="Oval 75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5" name="Oval 76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6" name="Oval 77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7" name="Oval 78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8" name="Oval 79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19" name="Oval 80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0" name="Oval 81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1" name="Oval 82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2" name="Oval 83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3" name="Oval 84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4" name="Oval 85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5" name="Oval 86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6" name="Oval 87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7" name="Oval 88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8" name="Oval 89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29" name="Oval 90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30" name="Oval 91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31" name="Oval 92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32" name="Oval 93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7133" name="Oval 94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34" name="Oval 114"/>
          <p:cNvSpPr>
            <a:spLocks noChangeArrowheads="1"/>
          </p:cNvSpPr>
          <p:nvPr/>
        </p:nvSpPr>
        <p:spPr bwMode="auto">
          <a:xfrm>
            <a:off x="3581400" y="510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37" name="Oval 117"/>
          <p:cNvSpPr>
            <a:spLocks noChangeArrowheads="1"/>
          </p:cNvSpPr>
          <p:nvPr/>
        </p:nvSpPr>
        <p:spPr bwMode="auto">
          <a:xfrm>
            <a:off x="3124200" y="4191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38" name="Oval 118"/>
          <p:cNvSpPr>
            <a:spLocks noChangeArrowheads="1"/>
          </p:cNvSpPr>
          <p:nvPr/>
        </p:nvSpPr>
        <p:spPr bwMode="auto">
          <a:xfrm>
            <a:off x="3276600" y="2895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39" name="Oval 119"/>
          <p:cNvSpPr>
            <a:spLocks noChangeArrowheads="1"/>
          </p:cNvSpPr>
          <p:nvPr/>
        </p:nvSpPr>
        <p:spPr bwMode="auto">
          <a:xfrm>
            <a:off x="3200400" y="1295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0" name="Oval 120"/>
          <p:cNvSpPr>
            <a:spLocks noChangeArrowheads="1"/>
          </p:cNvSpPr>
          <p:nvPr/>
        </p:nvSpPr>
        <p:spPr bwMode="auto">
          <a:xfrm>
            <a:off x="4876800" y="1143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1" name="Oval 121"/>
          <p:cNvSpPr>
            <a:spLocks noChangeArrowheads="1"/>
          </p:cNvSpPr>
          <p:nvPr/>
        </p:nvSpPr>
        <p:spPr bwMode="auto">
          <a:xfrm>
            <a:off x="49530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2" name="Oval 122"/>
          <p:cNvSpPr>
            <a:spLocks noChangeArrowheads="1"/>
          </p:cNvSpPr>
          <p:nvPr/>
        </p:nvSpPr>
        <p:spPr bwMode="auto">
          <a:xfrm>
            <a:off x="6019800" y="48768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3" name="Oval 123"/>
          <p:cNvSpPr>
            <a:spLocks noChangeArrowheads="1"/>
          </p:cNvSpPr>
          <p:nvPr/>
        </p:nvSpPr>
        <p:spPr bwMode="auto">
          <a:xfrm>
            <a:off x="7086600" y="5029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4" name="Oval 124"/>
          <p:cNvSpPr>
            <a:spLocks noChangeArrowheads="1"/>
          </p:cNvSpPr>
          <p:nvPr/>
        </p:nvSpPr>
        <p:spPr bwMode="auto">
          <a:xfrm>
            <a:off x="8305800" y="3962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5" name="Oval 125"/>
          <p:cNvSpPr>
            <a:spLocks noChangeArrowheads="1"/>
          </p:cNvSpPr>
          <p:nvPr/>
        </p:nvSpPr>
        <p:spPr bwMode="auto">
          <a:xfrm>
            <a:off x="8839200" y="2819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6" name="Oval 126"/>
          <p:cNvSpPr>
            <a:spLocks noChangeArrowheads="1"/>
          </p:cNvSpPr>
          <p:nvPr/>
        </p:nvSpPr>
        <p:spPr bwMode="auto">
          <a:xfrm>
            <a:off x="8458200" y="1524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7" name="Oval 127"/>
          <p:cNvSpPr>
            <a:spLocks noChangeArrowheads="1"/>
          </p:cNvSpPr>
          <p:nvPr/>
        </p:nvSpPr>
        <p:spPr bwMode="auto">
          <a:xfrm>
            <a:off x="7239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8" name="Oval 128"/>
          <p:cNvSpPr>
            <a:spLocks noChangeArrowheads="1"/>
          </p:cNvSpPr>
          <p:nvPr/>
        </p:nvSpPr>
        <p:spPr bwMode="auto">
          <a:xfrm>
            <a:off x="6096000" y="990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49" name="Oval 129"/>
          <p:cNvSpPr>
            <a:spLocks noChangeArrowheads="1"/>
          </p:cNvSpPr>
          <p:nvPr/>
        </p:nvSpPr>
        <p:spPr bwMode="auto">
          <a:xfrm>
            <a:off x="4800600" y="3581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50" name="Oval 130"/>
          <p:cNvSpPr>
            <a:spLocks noChangeArrowheads="1"/>
          </p:cNvSpPr>
          <p:nvPr/>
        </p:nvSpPr>
        <p:spPr bwMode="auto">
          <a:xfrm>
            <a:off x="5029200" y="22860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51" name="Oval 131"/>
          <p:cNvSpPr>
            <a:spLocks noChangeArrowheads="1"/>
          </p:cNvSpPr>
          <p:nvPr/>
        </p:nvSpPr>
        <p:spPr bwMode="auto">
          <a:xfrm>
            <a:off x="7239000" y="20574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52" name="Oval 132"/>
          <p:cNvSpPr>
            <a:spLocks noChangeArrowheads="1"/>
          </p:cNvSpPr>
          <p:nvPr/>
        </p:nvSpPr>
        <p:spPr bwMode="auto">
          <a:xfrm>
            <a:off x="7239000" y="32766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53" name="Oval 133"/>
          <p:cNvSpPr>
            <a:spLocks noChangeArrowheads="1"/>
          </p:cNvSpPr>
          <p:nvPr/>
        </p:nvSpPr>
        <p:spPr bwMode="auto">
          <a:xfrm>
            <a:off x="6096000" y="3886200"/>
            <a:ext cx="914400" cy="914400"/>
          </a:xfrm>
          <a:prstGeom prst="ellips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2054" name="Text Box 134"/>
          <p:cNvSpPr txBox="1">
            <a:spLocks noChangeArrowheads="1"/>
          </p:cNvSpPr>
          <p:nvPr/>
        </p:nvSpPr>
        <p:spPr bwMode="auto">
          <a:xfrm>
            <a:off x="1752600" y="5984875"/>
            <a:ext cx="4191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800" dirty="0">
                <a:solidFill>
                  <a:prstClr val="black"/>
                </a:solidFill>
              </a:rPr>
              <a:t>Tessellate the space with windows</a:t>
            </a:r>
          </a:p>
        </p:txBody>
      </p:sp>
      <p:sp>
        <p:nvSpPr>
          <p:cNvPr id="82055" name="Text Box 135"/>
          <p:cNvSpPr txBox="1">
            <a:spLocks noChangeArrowheads="1"/>
          </p:cNvSpPr>
          <p:nvPr/>
        </p:nvSpPr>
        <p:spPr bwMode="auto">
          <a:xfrm>
            <a:off x="6934200" y="6019800"/>
            <a:ext cx="334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800" dirty="0">
                <a:solidFill>
                  <a:prstClr val="black"/>
                </a:solidFill>
              </a:rPr>
              <a:t>Run the procedure in parallel</a:t>
            </a:r>
          </a:p>
        </p:txBody>
      </p:sp>
      <p:sp>
        <p:nvSpPr>
          <p:cNvPr id="87155" name="Title 115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Real Modality Analysis</a:t>
            </a:r>
            <a:endParaRPr lang="de-CH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42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19417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100"/>
                            </p:stCondLst>
                            <p:childTnLst>
                              <p:par>
                                <p:cTn id="62" presetID="1" presetClass="exit" presetSubtype="0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71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25 -0.00301 0.05 -0.00162 0.075 0.00139 C 0.08403 0.00532 0.09375 0.00995 0.10313 0.0125 C 0.10834 0.01389 0.11736 0.01551 0.12188 0.01944 C 0.12691 0.02384 0.12379 0.02176 0.13125 0.025 C 0.13681 0.02754 0.14202 0.03333 0.14688 0.0375 C 0.15486 0.04467 0.16163 0.05532 0.16771 0.06528 C 0.17031 0.06967 0.17604 0.07778 0.17604 0.07778 C 0.17761 0.08403 0.18056 0.08889 0.18334 0.09444 C 0.18455 0.09699 0.18386 0.10069 0.18542 0.10278 C 0.18577 0.10324 0.18611 0.1037 0.18646 0.10416 " pathEditMode="relative" ptsTypes="ffffffffffA">
                                      <p:cBhvr>
                                        <p:cTn id="70" dur="2000" fill="hold"/>
                                        <p:tgtEl>
                                          <p:spTgt spid="8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22222E-6 C 0.0125 -0.00556 0.02448 -0.01111 0.03542 -0.02084 C 0.03837 -0.02686 0.04792 -0.03102 0.05313 -0.03334 C 0.0592 -0.03611 0.06615 -0.04283 0.07292 -0.04306 C 0.08507 -0.04352 0.09722 -0.04398 0.10938 -0.04445 C 0.11945 -0.04769 0.12761 -0.05301 0.13646 -0.05973 C 0.14202 -0.06389 0.1441 -0.0676 0.15 -0.06945 C 0.16667 -0.08426 0.19427 -0.08056 0.21146 -0.08056 " pathEditMode="relative" ptsTypes="fffffffA">
                                      <p:cBhvr>
                                        <p:cTn id="72" dur="2000" fill="hold"/>
                                        <p:tgtEl>
                                          <p:spTgt spid="82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3.33333E-6 C 0.00573 -0.00509 0.01285 -0.01088 0.01875 -0.01528 C 0.02361 -0.01898 0.02674 -0.02384 0.03125 -0.02778 C 0.03368 -0.03264 0.03438 -0.03611 0.0375 -0.04028 C 0.03889 -0.0456 0.04097 -0.05255 0.04375 -0.05694 C 0.0467 -0.06157 0.04705 -0.06019 0.04896 -0.06528 C 0.05538 -0.08241 0.06458 -0.10532 0.06458 -0.125 " pathEditMode="relative" ptsTypes="ffffffA">
                                      <p:cBhvr>
                                        <p:cTn id="74" dur="2000" fill="hold"/>
                                        <p:tgtEl>
                                          <p:spTgt spid="820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55556E-6 C -0.00486 -0.00207 -0.00903 -0.00555 -0.01354 -0.00832 C -0.02361 -0.01434 -0.03351 -0.01805 -0.04271 -0.02638 C -0.04705 -0.03032 -0.05382 -0.03379 -0.05625 -0.04027 " pathEditMode="relative" ptsTypes="fffA">
                                      <p:cBhvr>
                                        <p:cTn id="76" dur="2000" fill="hold"/>
                                        <p:tgtEl>
                                          <p:spTgt spid="8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3.33333E-6 C -0.01233 0.00115 -0.02674 0.00162 -0.0375 0.01111 C -0.04098 0.025 -0.03525 0.00393 -0.04167 0.01944 C -0.04393 0.02477 -0.04358 0.02916 -0.0448 0.03472 C -0.04566 0.03889 -0.04688 0.04305 -0.04792 0.04722 C -0.04827 0.04861 -0.04896 0.05139 -0.04896 0.05139 C -0.04931 0.05463 -0.04983 0.05787 -0.05 0.06111 C -0.05105 0.08703 -0.04879 0.10208 -0.05417 0.12361 C -0.05556 0.12916 -0.05608 0.13472 -0.06042 0.1375 " pathEditMode="relative" ptsTypes="ffffffffA">
                                      <p:cBhvr>
                                        <p:cTn id="78" dur="2000" fill="hold"/>
                                        <p:tgtEl>
                                          <p:spTgt spid="82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6 -6.66667E-6 C 0.00105 0.00092 0.00209 0.00208 0.00313 0.00277 C 0.00417 0.00346 0.00521 0.00346 0.00626 0.00416 C 0.01372 0.00971 0.01789 0.01527 0.02605 0.01805 C 0.03351 0.02476 0.04323 0.02615 0.05105 0.03194 C 0.0533 0.03356 0.05521 0.03564 0.0573 0.03749 C 0.05834 0.03842 0.06042 0.04027 0.06042 0.04027 C 0.06198 0.04328 0.06407 0.04559 0.06563 0.0486 C 0.06997 0.0574 0.07292 0.06805 0.07605 0.07777 C 0.07917 0.08726 0.08091 0.09953 0.08751 0.10555 C 0.09462 0.1199 0.1099 0.13333 0.12084 0.14305 C 0.13924 0.15948 0.1606 0.18309 0.1823 0.19027 C 0.20001 0.20601 0.23143 0.20555 0.25105 0.20694 C 0.2691 0.20995 0.28716 0.21157 0.30521 0.21388 C 0.31546 0.21735 0.30174 0.21296 0.32084 0.21666 C 0.33195 0.21874 0.34341 0.22476 0.35417 0.22916 C 0.35973 0.23147 0.36528 0.23356 0.37084 0.2361 C 0.37327 0.23726 0.37709 0.24166 0.37709 0.24166 C 0.37987 0.24698 0.38438 0.25277 0.38941 0.25277 " pathEditMode="relative" ptsTypes="ffffffffffffffffffA">
                                      <p:cBhvr>
                                        <p:cTn id="80" dur="2000" fill="hold"/>
                                        <p:tgtEl>
                                          <p:spTgt spid="82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0573 0.00254 0.0118 0.00509 0.01771 0.00694 C 0.02048 0.00787 0.02604 0.00972 0.02604 0.00972 C 0.03437 0.01713 0.05225 0.01643 0.0625 0.01805 C 0.07916 0.02546 0.09583 0.03263 0.11354 0.03472 C 0.1217 0.0368 0.12916 0.03796 0.1375 0.03888 C 0.15659 0.04398 0.17673 0.04097 0.19583 0.04027 C 0.2059 0.03588 0.21666 0.03263 0.22708 0.02916 C 0.2309 0.028 0.23489 0.02453 0.23854 0.02361 C 0.24757 0.02129 0.25746 0.02013 0.26666 0.01805 C 0.27222 0.01689 0.27777 0.0162 0.28333 0.01527 C 0.28993 0.01435 0.30312 0.0125 0.30312 0.0125 C 0.31666 0.01296 0.33021 0.01296 0.34375 0.01388 C 0.35 0.01435 0.3625 0.01666 0.3625 0.01666 C 0.36892 0.01875 0.37552 0.02083 0.38229 0.02083 " pathEditMode="relative" ptsTypes="ffffffffffffffA">
                                      <p:cBhvr>
                                        <p:cTn id="82" dur="2000" fill="hold"/>
                                        <p:tgtEl>
                                          <p:spTgt spid="82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6.66667E-6 C 0.01354 0.00254 0.02691 0.00324 0.04062 0.00416 C 0.07465 0.00231 0.10677 -0.00487 0.13854 -0.02084 C 0.14375 -0.02339 0.14427 -0.02778 0.14792 -0.03195 C 0.15121 -0.03589 0.15451 -0.03774 0.15833 -0.04028 C 0.16337 -0.05024 0.17083 -0.05278 0.17812 -0.05834 C 0.19028 -0.06783 0.18212 -0.06297 0.19167 -0.06806 C 0.19601 -0.07385 0.20226 -0.07964 0.20833 -0.08195 C 0.21111 -0.08288 0.21667 -0.08473 0.21667 -0.08473 C 0.22795 -0.09468 0.24097 -0.10116 0.25417 -0.10556 C 0.26007 -0.11089 0.26667 -0.11528 0.27292 -0.11945 C 0.27969 -0.12408 0.27222 -0.12014 0.27917 -0.12639 C 0.28212 -0.12894 0.28559 -0.13079 0.28854 -0.13334 C 0.29392 -0.1382 0.29219 -0.13426 0.29896 -0.13889 C 0.30764 -0.14468 0.31684 -0.14769 0.32604 -0.15139 C 0.33212 -0.15371 0.33976 -0.15903 0.34583 -0.15973 C 0.36059 -0.16112 0.375 -0.16389 0.38958 -0.16667 C 0.39167 -0.1676 0.39375 -0.16852 0.39583 -0.16945 C 0.39687 -0.16991 0.39896 -0.17084 0.39896 -0.17084 " pathEditMode="relative" ptsTypes="ffffffffffffffffffA">
                                      <p:cBhvr>
                                        <p:cTn id="84" dur="2000" fill="hold"/>
                                        <p:tgtEl>
                                          <p:spTgt spid="82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22222E-6 C 0.00694 0.00625 0.01441 -0.00092 0.02187 0.00417 C 0.02969 0.00162 0.03559 -0.00277 0.04271 -0.00694 C 0.04739 -0.00972 0.04601 -0.00694 0.05 -0.00972 C 0.05798 -0.01504 0.06614 -0.02129 0.075 -0.02361 C 0.0868 -0.03148 0.10191 -0.03472 0.11458 -0.03889 C 0.12673 -0.04305 0.13732 -0.05069 0.15 -0.05277 C 0.15607 -0.05555 0.16094 -0.05602 0.16771 -0.05694 C 0.1809 -0.06134 0.1967 -0.06203 0.21042 -0.06389 C 0.25295 -0.06203 0.25885 -0.06111 0.31146 -0.06389 C 0.31614 -0.06412 0.32101 -0.06504 0.325 -0.06805 C 0.34757 -0.08472 0.31962 -0.06597 0.33542 -0.07639 C 0.33819 -0.08194 0.34271 -0.08796 0.34687 -0.09166 C 0.34809 -0.09838 0.3493 -0.10416 0.35208 -0.10972 C 0.35364 -0.11782 0.35451 -0.12314 0.35521 -0.13194 C 0.35434 -0.15254 0.35417 -0.18148 0.34479 -0.2 C 0.34392 -0.20578 0.34271 -0.21111 0.34167 -0.21666 C 0.34236 -0.24282 0.34062 -0.26227 0.35104 -0.28333 C 0.3533 -0.28796 0.35278 -0.29861 0.35521 -0.30277 C 0.35573 -0.3037 0.3566 -0.30185 0.35729 -0.30139 " pathEditMode="relative" ptsTypes="fffffffffffffffffffA">
                                      <p:cBhvr>
                                        <p:cTn id="86" dur="2000" fill="hold"/>
                                        <p:tgtEl>
                                          <p:spTgt spid="82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C 0.00625 -0.00556 0.01302 -0.00718 0.01979 -0.01111 C 0.02118 -0.01204 0.02257 -0.0132 0.02396 -0.01389 C 0.02673 -0.01505 0.03229 -0.01667 0.03229 -0.01667 C 0.0368 -0.0206 0.04184 -0.02153 0.04687 -0.02361 C 0.05451 -0.02662 0.06215 -0.02986 0.06979 -0.03333 C 0.07257 -0.03449 0.07673 -0.03542 0.07916 -0.0375 C 0.08333 -0.0412 0.09045 -0.05 0.09479 -0.05278 C 0.09948 -0.05602 0.09652 -0.05208 0.10104 -0.05695 C 0.10225 -0.0581 0.10295 -0.05995 0.10416 -0.06111 C 0.10503 -0.06204 0.10625 -0.06181 0.10729 -0.0625 C 0.11441 -0.06783 0.12083 -0.075 0.12708 -0.08195 C 0.13229 -0.08773 0.14201 -0.09653 0.14583 -0.10417 C 0.15121 -0.11482 0.15816 -0.12593 0.1625 -0.1375 C 0.16441 -0.14283 0.16527 -0.14792 0.16771 -0.15278 C 0.17083 -0.17338 0.17586 -0.19468 0.18229 -0.21389 C 0.18507 -0.22222 0.18402 -0.22454 0.18854 -0.23056 C 0.19357 -0.25093 0.19375 -0.26968 0.19375 -0.29167 " pathEditMode="relative" ptsTypes="fffffffffffffffffA">
                                      <p:cBhvr>
                                        <p:cTn id="88" dur="2000" fill="hold"/>
                                        <p:tgtEl>
                                          <p:spTgt spid="820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0451 -0.00903 0.00989 -0.01598 0.01562 -0.02361 C 0.01788 -0.02662 0.01909 -0.03102 0.02083 -0.03473 C 0.02534 -0.04422 0.03038 -0.05348 0.03541 -0.0625 C 0.03802 -0.07292 0.03767 -0.06019 0.0427 -0.08056 C 0.04409 -0.08611 0.046 -0.09074 0.04791 -0.09584 C 0.0519 -0.10625 0.05381 -0.1176 0.05833 -0.12778 C 0.06024 -0.14561 0.06475 -0.16505 0.06979 -0.18195 C 0.07222 -0.2007 0.07743 -0.21875 0.0802 -0.2375 C 0.07986 -0.24584 0.07968 -0.25417 0.07916 -0.2625 C 0.07899 -0.26389 0.07812 -0.26667 0.07812 -0.26667 " pathEditMode="relative" ptsTypes="ffffffffffA">
                                      <p:cBhvr>
                                        <p:cTn id="90" dur="2000" fill="hold"/>
                                        <p:tgtEl>
                                          <p:spTgt spid="820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E-6 -2.22222E-6 C 0.00261 -0.01041 0.00279 -0.02129 0.00522 -0.03194 C 0.01077 -0.05694 0.01563 -0.08217 0.02188 -0.10694 C 0.02397 -0.13819 0.02692 -0.17407 0.01459 -0.20278 C 0.0099 -0.21389 0.01546 -0.19953 0.00938 -0.21111 C 0.00678 -0.2162 0.00556 -0.22176 0.00209 -0.22639 C -0.00747 -0.23912 -0.01806 -0.24977 -0.02917 -0.25972 C -0.03229 -0.2625 -0.03542 -0.26528 -0.03854 -0.26805 C -0.04063 -0.26991 -0.04479 -0.27361 -0.04479 -0.27361 C -0.04549 -0.27616 -0.04844 -0.28611 -0.05 -0.28611 " pathEditMode="relative" ptsTypes="fffffffffA">
                                      <p:cBhvr>
                                        <p:cTn id="92" dur="2000" fill="hold"/>
                                        <p:tgtEl>
                                          <p:spTgt spid="820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-0.00764 -0.00069 -0.01459 -0.00069 -0.02188 -0.00277 C -0.03316 -0.00602 -0.04428 -0.0118 -0.05521 -0.01666 C -0.05643 -0.01713 -0.05712 -0.01875 -0.05834 -0.01944 C -0.05973 -0.02014 -0.06112 -0.02037 -0.0625 -0.02083 C -0.06667 -0.02453 -0.07171 -0.02592 -0.07605 -0.02916 C -0.08455 -0.03541 -0.09289 -0.04421 -0.1 -0.05277 C -0.11685 -0.07291 -0.13021 -0.09861 -0.14896 -0.11527 C -0.15296 -0.11898 -0.16077 -0.1206 -0.16563 -0.12222 C -0.16945 -0.12569 -0.17396 -0.12615 -0.17396 -0.13333 " pathEditMode="relative" ptsTypes="fffffffffA">
                                      <p:cBhvr>
                                        <p:cTn id="94" dur="2000" fill="hold"/>
                                        <p:tgtEl>
                                          <p:spTgt spid="82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C -0.00347 0.00301 -0.00434 0.00648 -0.00833 0.00833 C -0.0125 0.01643 -0.02101 0.01898 -0.02813 0.02083 C -0.04896 0.02014 -0.06823 0.01967 -0.08854 0.01528 C -0.12813 0.01597 -0.15816 0.01782 -0.19479 0.02222 C -0.20486 0.025 -0.21198 0.03009 -0.22083 0.03611 " pathEditMode="relative" ptsTypes="fffffA">
                                      <p:cBhvr>
                                        <p:cTn id="96" dur="2000" fill="hold"/>
                                        <p:tgtEl>
                                          <p:spTgt spid="820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C -0.01059 0.00463 -0.02187 0.0074 -0.03229 0.0125 C -0.03594 0.01435 -0.03923 0.01736 -0.04271 0.01944 C -0.04479 0.0206 -0.04896 0.02222 -0.04896 0.02222 C -0.05121 0.02523 -0.06059 0.03518 -0.0625 0.04027 C -0.0651 0.04722 -0.06319 0.04513 -0.06771 0.04722 C -0.06927 0.05509 -0.07274 0.06157 -0.07396 0.06944 C -0.07569 0.08148 -0.07916 0.09328 -0.08333 0.10416 C -0.08559 0.11018 -0.08628 0.11574 -0.09062 0.11944 C -0.09184 0.12453 -0.0993 0.13449 -0.10312 0.13611 C -0.10573 0.14143 -0.10989 0.14652 -0.11458 0.14861 C -0.12639 0.16041 -0.13993 0.16481 -0.15416 0.16944 C -0.15781 0.17268 -0.16041 0.17338 -0.16458 0.175 C -0.16666 0.17592 -0.16875 0.17685 -0.17083 0.17777 C -0.17187 0.17824 -0.17396 0.17916 -0.17396 0.17916 C -0.17882 0.18865 -0.17726 0.18425 -0.17916 0.19166 C -0.17986 0.20092 -0.17916 0.20532 -0.17916 0.21388 " pathEditMode="relative" ptsTypes="ffffffffffffffffA">
                                      <p:cBhvr>
                                        <p:cTn id="98" dur="2000" fill="hold"/>
                                        <p:tgtEl>
                                          <p:spTgt spid="82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C -0.00313 0.00648 -0.00521 0.0125 -0.00938 0.01806 C -0.01094 0.02431 -0.01389 0.02685 -0.01667 0.03195 C -0.01962 0.0375 -0.02118 0.04468 -0.02396 0.05 C -0.02483 0.05162 -0.02622 0.05255 -0.02709 0.05417 C -0.02969 0.05857 -0.03073 0.06343 -0.03334 0.06806 C -0.03473 0.075 -0.03716 0.08125 -0.03959 0.0875 C -0.04132 0.09236 -0.0415 0.09676 -0.04375 0.10139 C -0.04532 0.10949 -0.04618 0.11621 -0.04896 0.12361 C -0.0507 0.13704 -0.054 0.15232 -0.05729 0.16528 C -0.05955 0.19167 -0.06025 0.21829 -0.06354 0.24445 C -0.06302 0.25857 -0.06441 0.28727 -0.05313 0.29722 C -0.05191 0.30232 -0.05313 0.30209 -0.05 0.3 " pathEditMode="relative" ptsTypes="ffffffffffffA">
                                      <p:cBhvr>
                                        <p:cTn id="100" dur="2000" fill="hold"/>
                                        <p:tgtEl>
                                          <p:spTgt spid="820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5.55556E-6 C -0.00139 0.0176 3.33333E-6 0.02639 0.00937 0.03889 C 0.01076 0.04422 0.01475 0.05163 0.01771 0.05556 C 0.01927 0.06366 0.02396 0.06551 0.02604 0.07362 C 0.02743 0.0794 0.02639 0.07663 0.02916 0.08195 C 0.03333 0.1044 0.02916 0.12223 0.01875 0.13889 C 0.01666 0.14214 0.01475 0.14769 0.01354 0.15139 C 0.01267 0.15417 0.01215 0.15695 0.01146 0.15973 C 0.01111 0.16112 0.01041 0.16389 0.01041 0.16389 C 0.01146 0.18288 0.01267 0.19607 0.025 0.20695 C 0.0283 0.21343 0.0368 0.22246 0.04271 0.22501 C 0.04774 0.23172 0.05503 0.23403 0.05937 0.24167 C 0.06423 0.24977 0.06649 0.2595 0.07187 0.26667 C 0.07413 0.27547 0.07586 0.28403 0.07708 0.29306 C 0.07604 0.30325 0.07604 0.29954 0.07604 0.30417 " pathEditMode="relative" ptsTypes="ffffffffffffffA">
                                      <p:cBhvr>
                                        <p:cTn id="102" dur="2000" fill="hold"/>
                                        <p:tgtEl>
                                          <p:spTgt spid="82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C 0.00417 0.00371 0.00868 0.00672 0.01354 0.00834 C 0.02101 0.01505 0.01736 0.0132 0.02396 0.01528 C 0.03003 0.02338 0.03941 0.03195 0.04792 0.03473 C 0.0533 0.04005 0.06111 0.04375 0.06771 0.04584 C 0.06875 0.04676 0.06979 0.04792 0.07083 0.04861 C 0.07187 0.04931 0.07292 0.04931 0.07396 0.05 C 0.07864 0.05348 0.0816 0.05764 0.08646 0.05973 C 0.08941 0.06366 0.09132 0.0676 0.09479 0.07084 C 0.09757 0.07639 0.10364 0.08519 0.10521 0.09167 C 0.1059 0.09445 0.10607 0.09746 0.10729 0.1 C 0.10798 0.10139 0.10885 0.10255 0.10937 0.10417 C 0.11146 0.11042 0.1118 0.11528 0.11458 0.12084 C 0.11753 0.13635 0.12621 0.15116 0.13333 0.16389 C 0.13472 0.16945 0.13646 0.17223 0.13958 0.17639 C 0.14132 0.18334 0.14479 0.18843 0.14792 0.19445 C 0.15243 0.20301 0.1559 0.21204 0.16146 0.21945 C 0.16302 0.22547 0.16493 0.22848 0.16771 0.23334 C 0.17135 0.23982 0.17222 0.24445 0.17708 0.24861 C 0.18021 0.25486 0.18385 0.25973 0.18854 0.26389 C 0.19114 0.26898 0.19826 0.275 0.20312 0.27639 C 0.20555 0.27709 0.21042 0.27778 0.21042 0.27778 " pathEditMode="relative" ptsTypes="fffffffffffffffffffffA">
                                      <p:cBhvr>
                                        <p:cTn id="104" dur="2000" fill="hold"/>
                                        <p:tgtEl>
                                          <p:spTgt spid="82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034" grpId="0" animBg="1"/>
      <p:bldP spid="82034" grpId="1" animBg="1"/>
      <p:bldP spid="82037" grpId="0" animBg="1"/>
      <p:bldP spid="82037" grpId="1" animBg="1"/>
      <p:bldP spid="82038" grpId="0" animBg="1"/>
      <p:bldP spid="82038" grpId="1" animBg="1"/>
      <p:bldP spid="82039" grpId="0" animBg="1"/>
      <p:bldP spid="82039" grpId="1" animBg="1"/>
      <p:bldP spid="82040" grpId="0" animBg="1"/>
      <p:bldP spid="82040" grpId="1" animBg="1"/>
      <p:bldP spid="82041" grpId="0" animBg="1"/>
      <p:bldP spid="82041" grpId="1" animBg="1"/>
      <p:bldP spid="82042" grpId="0" animBg="1"/>
      <p:bldP spid="82042" grpId="1" animBg="1"/>
      <p:bldP spid="82043" grpId="0" animBg="1"/>
      <p:bldP spid="82043" grpId="1" animBg="1"/>
      <p:bldP spid="82044" grpId="0" animBg="1"/>
      <p:bldP spid="82044" grpId="1" animBg="1"/>
      <p:bldP spid="82045" grpId="0" animBg="1"/>
      <p:bldP spid="82045" grpId="1" animBg="1"/>
      <p:bldP spid="82046" grpId="0" animBg="1"/>
      <p:bldP spid="82046" grpId="1" animBg="1"/>
      <p:bldP spid="82047" grpId="0" animBg="1"/>
      <p:bldP spid="82047" grpId="1" animBg="1"/>
      <p:bldP spid="82048" grpId="0" animBg="1"/>
      <p:bldP spid="82048" grpId="1" animBg="1"/>
      <p:bldP spid="82049" grpId="0" animBg="1"/>
      <p:bldP spid="82049" grpId="1" animBg="1"/>
      <p:bldP spid="82050" grpId="0" animBg="1"/>
      <p:bldP spid="82050" grpId="1" animBg="1"/>
      <p:bldP spid="82051" grpId="0" animBg="1"/>
      <p:bldP spid="82051" grpId="1" animBg="1"/>
      <p:bldP spid="82052" grpId="0" animBg="1"/>
      <p:bldP spid="82052" grpId="1" animBg="1"/>
      <p:bldP spid="82053" grpId="0" animBg="1"/>
      <p:bldP spid="82053" grpId="1" animBg="1"/>
      <p:bldP spid="82054" grpId="0"/>
      <p:bldP spid="82054" grpId="1"/>
      <p:bldP spid="8205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Oval 2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67" name="Oval 3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68" name="Oval 4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69" name="Oval 5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0" name="Oval 6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1" name="Oval 7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2" name="Oval 8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3" name="Oval 9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4" name="Oval 10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5" name="Oval 11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6" name="Oval 12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7" name="Oval 13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8" name="Oval 14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79" name="Oval 15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0" name="Oval 16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1" name="Oval 17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2" name="Oval 18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3" name="Oval 19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4" name="Oval 20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5" name="Oval 21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6" name="Oval 22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7" name="Oval 23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8" name="Oval 24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89" name="Oval 25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0" name="Oval 26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1" name="Oval 27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2" name="Oval 28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3" name="Oval 29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4" name="Oval 30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5" name="Oval 31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6" name="Oval 32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7" name="Oval 33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8" name="Oval 34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099" name="Oval 35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00" name="Oval 36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01" name="Oval 37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02" name="Oval 38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03" name="Oval 39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04" name="Oval 40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05" name="Oval 41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4010" name="Oval 42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07" name="Oval 43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08" name="Oval 44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09" name="Oval 4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0" name="Oval 46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1" name="Oval 47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2" name="Oval 48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3" name="Oval 49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4" name="Oval 50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5" name="Oval 51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6" name="Oval 52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7" name="Oval 53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8" name="Oval 54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19" name="Oval 55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4024" name="Oval 56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21" name="Oval 57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22" name="Oval 58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23" name="Oval 59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24" name="Oval 60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25" name="Oval 61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26" name="Oval 62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27" name="Oval 63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28" name="Oval 64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29" name="Oval 65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30" name="Oval 66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31" name="Oval 67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32" name="Oval 68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33" name="Oval 69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34" name="Oval 70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35" name="Oval 71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36" name="Oval 72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4041" name="Oval 73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38" name="Oval 74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39" name="Oval 75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0" name="Oval 76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1" name="Oval 77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2" name="Oval 7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3" name="Oval 79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4" name="Oval 80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5" name="Oval 81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6" name="Oval 82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7" name="Oval 83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8" name="Oval 84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49" name="Oval 85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50" name="Oval 86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51" name="Oval 87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4056" name="Oval 88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4057" name="Oval 89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4058" name="Oval 90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4059" name="Oval 91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4060" name="Oval 92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4061" name="Oval 93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58" name="Oval 102"/>
          <p:cNvSpPr>
            <a:spLocks noChangeArrowheads="1"/>
          </p:cNvSpPr>
          <p:nvPr/>
        </p:nvSpPr>
        <p:spPr bwMode="auto">
          <a:xfrm>
            <a:off x="6715125" y="3076575"/>
            <a:ext cx="914400" cy="914400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88159" name="Line 113"/>
          <p:cNvSpPr>
            <a:spLocks noChangeShapeType="1"/>
          </p:cNvSpPr>
          <p:nvPr/>
        </p:nvSpPr>
        <p:spPr bwMode="auto">
          <a:xfrm>
            <a:off x="7162800" y="2924175"/>
            <a:ext cx="0" cy="1219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8160" name="Line 114"/>
          <p:cNvSpPr>
            <a:spLocks noChangeShapeType="1"/>
          </p:cNvSpPr>
          <p:nvPr/>
        </p:nvSpPr>
        <p:spPr bwMode="auto">
          <a:xfrm rot="-5400000">
            <a:off x="7172325" y="2924175"/>
            <a:ext cx="0" cy="1219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8161" name="Text Box 116"/>
          <p:cNvSpPr txBox="1">
            <a:spLocks noChangeArrowheads="1"/>
          </p:cNvSpPr>
          <p:nvPr/>
        </p:nvSpPr>
        <p:spPr bwMode="auto">
          <a:xfrm>
            <a:off x="2209800" y="5954714"/>
            <a:ext cx="53511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ru-RU" sz="1800" dirty="0">
                <a:solidFill>
                  <a:schemeClr val="accent1">
                    <a:lumMod val="50000"/>
                  </a:schemeClr>
                </a:solidFill>
              </a:rPr>
              <a:t>Голубые точки </a:t>
            </a:r>
            <a:r>
              <a:rPr lang="ru-RU" sz="1800" dirty="0">
                <a:solidFill>
                  <a:prstClr val="black"/>
                </a:solidFill>
              </a:rPr>
              <a:t>перемещались в одну сторону</a:t>
            </a:r>
            <a:endParaRPr lang="en-US" sz="1800" dirty="0">
              <a:solidFill>
                <a:prstClr val="black"/>
              </a:solidFill>
            </a:endParaRPr>
          </a:p>
        </p:txBody>
      </p:sp>
      <p:sp>
        <p:nvSpPr>
          <p:cNvPr id="88163" name="Title 99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Real Modality Analysis</a:t>
            </a:r>
            <a:endParaRPr lang="de-CH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43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835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8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8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8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8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8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8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5" presetClass="emph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84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84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84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1" dur="1000" fill="hold"/>
                                        <p:tgtEl>
                                          <p:spTgt spid="84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84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84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8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8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5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1" dur="1000" fill="hold"/>
                                        <p:tgtEl>
                                          <p:spTgt spid="84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010" grpId="0" animBg="1"/>
      <p:bldP spid="84010" grpId="1" animBg="1"/>
      <p:bldP spid="84024" grpId="0" animBg="1"/>
      <p:bldP spid="84024" grpId="1" animBg="1"/>
      <p:bldP spid="84041" grpId="0" animBg="1"/>
      <p:bldP spid="84041" grpId="1" animBg="1"/>
      <p:bldP spid="84056" grpId="0" animBg="1"/>
      <p:bldP spid="84056" grpId="1" animBg="1"/>
      <p:bldP spid="84057" grpId="0" animBg="1"/>
      <p:bldP spid="84057" grpId="1" animBg="1"/>
      <p:bldP spid="84058" grpId="0" animBg="1"/>
      <p:bldP spid="84058" grpId="1" animBg="1"/>
      <p:bldP spid="84059" grpId="0" animBg="1"/>
      <p:bldP spid="84059" grpId="1" animBg="1"/>
      <p:bldP spid="84060" grpId="0" animBg="1"/>
      <p:bldP spid="84060" grpId="1" animBg="1"/>
      <p:bldP spid="84061" grpId="0" animBg="1"/>
      <p:bldP spid="84061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>
          <a:xfrm>
            <a:off x="476794" y="228600"/>
            <a:ext cx="8229600" cy="1143000"/>
          </a:xfrm>
        </p:spPr>
        <p:txBody>
          <a:bodyPr/>
          <a:lstStyle/>
          <a:p>
            <a:r>
              <a:rPr lang="en-US" dirty="0"/>
              <a:t>Mean-Shift Clustering</a:t>
            </a:r>
            <a:endParaRPr lang="de-CH" dirty="0"/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>
          <a:xfrm>
            <a:off x="476794" y="1554163"/>
            <a:ext cx="8229600" cy="4525963"/>
          </a:xfrm>
        </p:spPr>
        <p:txBody>
          <a:bodyPr>
            <a:normAutofit/>
          </a:bodyPr>
          <a:lstStyle/>
          <a:p>
            <a:r>
              <a:rPr lang="ru-RU" dirty="0"/>
              <a:t>Кластер: все точки данных в бассейне аттракционов режима</a:t>
            </a:r>
          </a:p>
          <a:p>
            <a:r>
              <a:rPr lang="ru-RU" dirty="0"/>
              <a:t>Привлекательный бассейн: область, для которой все траектории ведут в один и тот же режим.</a:t>
            </a:r>
          </a:p>
        </p:txBody>
      </p:sp>
      <p:grpSp>
        <p:nvGrpSpPr>
          <p:cNvPr id="89094" name="Group 32"/>
          <p:cNvGrpSpPr>
            <a:grpSpLocks/>
          </p:cNvGrpSpPr>
          <p:nvPr/>
        </p:nvGrpSpPr>
        <p:grpSpPr bwMode="auto">
          <a:xfrm>
            <a:off x="2000794" y="3276601"/>
            <a:ext cx="5257800" cy="3057525"/>
            <a:chOff x="1776" y="1965"/>
            <a:chExt cx="2064" cy="1200"/>
          </a:xfrm>
        </p:grpSpPr>
        <p:grpSp>
          <p:nvGrpSpPr>
            <p:cNvPr id="89096" name="Group 4"/>
            <p:cNvGrpSpPr>
              <a:grpSpLocks/>
            </p:cNvGrpSpPr>
            <p:nvPr/>
          </p:nvGrpSpPr>
          <p:grpSpPr bwMode="auto">
            <a:xfrm>
              <a:off x="1776" y="1965"/>
              <a:ext cx="1152" cy="1200"/>
              <a:chOff x="432" y="2256"/>
              <a:chExt cx="672" cy="672"/>
            </a:xfrm>
          </p:grpSpPr>
          <p:sp>
            <p:nvSpPr>
              <p:cNvPr id="89117" name="Rectangle 5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de-CH" sz="2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9118" name="Picture 6" descr="Random Distributi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9097" name="Group 7"/>
            <p:cNvGrpSpPr>
              <a:grpSpLocks/>
            </p:cNvGrpSpPr>
            <p:nvPr/>
          </p:nvGrpSpPr>
          <p:grpSpPr bwMode="auto">
            <a:xfrm>
              <a:off x="2688" y="1965"/>
              <a:ext cx="1152" cy="1200"/>
              <a:chOff x="432" y="2256"/>
              <a:chExt cx="672" cy="672"/>
            </a:xfrm>
          </p:grpSpPr>
          <p:sp>
            <p:nvSpPr>
              <p:cNvPr id="89115" name="Rectangle 8"/>
              <p:cNvSpPr>
                <a:spLocks noChangeArrowheads="1"/>
              </p:cNvSpPr>
              <p:nvPr/>
            </p:nvSpPr>
            <p:spPr bwMode="auto">
              <a:xfrm>
                <a:off x="432" y="2256"/>
                <a:ext cx="672" cy="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de-CH" sz="24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pic>
            <p:nvPicPr>
              <p:cNvPr id="89116" name="Picture 9" descr="Random Distribution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0" y="2312"/>
                <a:ext cx="576" cy="5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9098" name="Freeform 10"/>
            <p:cNvSpPr>
              <a:spLocks/>
            </p:cNvSpPr>
            <p:nvPr/>
          </p:nvSpPr>
          <p:spPr bwMode="auto">
            <a:xfrm>
              <a:off x="1796" y="2043"/>
              <a:ext cx="1036" cy="1091"/>
            </a:xfrm>
            <a:custGeom>
              <a:avLst/>
              <a:gdLst>
                <a:gd name="T0" fmla="*/ 564 w 1036"/>
                <a:gd name="T1" fmla="*/ 66 h 1091"/>
                <a:gd name="T2" fmla="*/ 220 w 1036"/>
                <a:gd name="T3" fmla="*/ 2 h 1091"/>
                <a:gd name="T4" fmla="*/ 60 w 1036"/>
                <a:gd name="T5" fmla="*/ 34 h 1091"/>
                <a:gd name="T6" fmla="*/ 60 w 1036"/>
                <a:gd name="T7" fmla="*/ 354 h 1091"/>
                <a:gd name="T8" fmla="*/ 36 w 1036"/>
                <a:gd name="T9" fmla="*/ 626 h 1091"/>
                <a:gd name="T10" fmla="*/ 52 w 1036"/>
                <a:gd name="T11" fmla="*/ 858 h 1091"/>
                <a:gd name="T12" fmla="*/ 76 w 1036"/>
                <a:gd name="T13" fmla="*/ 970 h 1091"/>
                <a:gd name="T14" fmla="*/ 140 w 1036"/>
                <a:gd name="T15" fmla="*/ 1042 h 1091"/>
                <a:gd name="T16" fmla="*/ 228 w 1036"/>
                <a:gd name="T17" fmla="*/ 1082 h 1091"/>
                <a:gd name="T18" fmla="*/ 348 w 1036"/>
                <a:gd name="T19" fmla="*/ 1074 h 1091"/>
                <a:gd name="T20" fmla="*/ 396 w 1036"/>
                <a:gd name="T21" fmla="*/ 1058 h 1091"/>
                <a:gd name="T22" fmla="*/ 420 w 1036"/>
                <a:gd name="T23" fmla="*/ 1050 h 1091"/>
                <a:gd name="T24" fmla="*/ 516 w 1036"/>
                <a:gd name="T25" fmla="*/ 994 h 1091"/>
                <a:gd name="T26" fmla="*/ 692 w 1036"/>
                <a:gd name="T27" fmla="*/ 1034 h 1091"/>
                <a:gd name="T28" fmla="*/ 860 w 1036"/>
                <a:gd name="T29" fmla="*/ 1090 h 1091"/>
                <a:gd name="T30" fmla="*/ 972 w 1036"/>
                <a:gd name="T31" fmla="*/ 1082 h 1091"/>
                <a:gd name="T32" fmla="*/ 1036 w 1036"/>
                <a:gd name="T33" fmla="*/ 954 h 1091"/>
                <a:gd name="T34" fmla="*/ 1028 w 1036"/>
                <a:gd name="T35" fmla="*/ 858 h 1091"/>
                <a:gd name="T36" fmla="*/ 1012 w 1036"/>
                <a:gd name="T37" fmla="*/ 714 h 1091"/>
                <a:gd name="T38" fmla="*/ 884 w 1036"/>
                <a:gd name="T39" fmla="*/ 114 h 1091"/>
                <a:gd name="T40" fmla="*/ 700 w 1036"/>
                <a:gd name="T41" fmla="*/ 42 h 1091"/>
                <a:gd name="T42" fmla="*/ 564 w 1036"/>
                <a:gd name="T43" fmla="*/ 66 h 109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036"/>
                <a:gd name="T67" fmla="*/ 0 h 1091"/>
                <a:gd name="T68" fmla="*/ 1036 w 1036"/>
                <a:gd name="T69" fmla="*/ 1091 h 109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036" h="1091">
                  <a:moveTo>
                    <a:pt x="564" y="66"/>
                  </a:moveTo>
                  <a:cubicBezTo>
                    <a:pt x="470" y="4"/>
                    <a:pt x="330" y="18"/>
                    <a:pt x="220" y="2"/>
                  </a:cubicBezTo>
                  <a:cubicBezTo>
                    <a:pt x="155" y="7"/>
                    <a:pt x="111" y="0"/>
                    <a:pt x="60" y="34"/>
                  </a:cubicBezTo>
                  <a:cubicBezTo>
                    <a:pt x="0" y="124"/>
                    <a:pt x="40" y="253"/>
                    <a:pt x="60" y="354"/>
                  </a:cubicBezTo>
                  <a:cubicBezTo>
                    <a:pt x="55" y="446"/>
                    <a:pt x="47" y="535"/>
                    <a:pt x="36" y="626"/>
                  </a:cubicBezTo>
                  <a:cubicBezTo>
                    <a:pt x="44" y="783"/>
                    <a:pt x="39" y="745"/>
                    <a:pt x="52" y="858"/>
                  </a:cubicBezTo>
                  <a:cubicBezTo>
                    <a:pt x="55" y="885"/>
                    <a:pt x="59" y="944"/>
                    <a:pt x="76" y="970"/>
                  </a:cubicBezTo>
                  <a:cubicBezTo>
                    <a:pt x="105" y="1013"/>
                    <a:pt x="85" y="987"/>
                    <a:pt x="140" y="1042"/>
                  </a:cubicBezTo>
                  <a:cubicBezTo>
                    <a:pt x="157" y="1059"/>
                    <a:pt x="206" y="1071"/>
                    <a:pt x="228" y="1082"/>
                  </a:cubicBezTo>
                  <a:cubicBezTo>
                    <a:pt x="268" y="1079"/>
                    <a:pt x="308" y="1080"/>
                    <a:pt x="348" y="1074"/>
                  </a:cubicBezTo>
                  <a:cubicBezTo>
                    <a:pt x="365" y="1072"/>
                    <a:pt x="380" y="1063"/>
                    <a:pt x="396" y="1058"/>
                  </a:cubicBezTo>
                  <a:cubicBezTo>
                    <a:pt x="404" y="1055"/>
                    <a:pt x="420" y="1050"/>
                    <a:pt x="420" y="1050"/>
                  </a:cubicBezTo>
                  <a:cubicBezTo>
                    <a:pt x="446" y="1024"/>
                    <a:pt x="480" y="1006"/>
                    <a:pt x="516" y="994"/>
                  </a:cubicBezTo>
                  <a:cubicBezTo>
                    <a:pt x="575" y="1001"/>
                    <a:pt x="638" y="1007"/>
                    <a:pt x="692" y="1034"/>
                  </a:cubicBezTo>
                  <a:cubicBezTo>
                    <a:pt x="751" y="1063"/>
                    <a:pt x="795" y="1079"/>
                    <a:pt x="860" y="1090"/>
                  </a:cubicBezTo>
                  <a:cubicBezTo>
                    <a:pt x="897" y="1087"/>
                    <a:pt x="936" y="1091"/>
                    <a:pt x="972" y="1082"/>
                  </a:cubicBezTo>
                  <a:cubicBezTo>
                    <a:pt x="1008" y="1074"/>
                    <a:pt x="1028" y="986"/>
                    <a:pt x="1036" y="954"/>
                  </a:cubicBezTo>
                  <a:cubicBezTo>
                    <a:pt x="1033" y="922"/>
                    <a:pt x="1031" y="890"/>
                    <a:pt x="1028" y="858"/>
                  </a:cubicBezTo>
                  <a:cubicBezTo>
                    <a:pt x="1023" y="810"/>
                    <a:pt x="1012" y="714"/>
                    <a:pt x="1012" y="714"/>
                  </a:cubicBezTo>
                  <a:cubicBezTo>
                    <a:pt x="1003" y="515"/>
                    <a:pt x="999" y="286"/>
                    <a:pt x="884" y="114"/>
                  </a:cubicBezTo>
                  <a:cubicBezTo>
                    <a:pt x="851" y="65"/>
                    <a:pt x="750" y="49"/>
                    <a:pt x="700" y="42"/>
                  </a:cubicBezTo>
                  <a:cubicBezTo>
                    <a:pt x="640" y="47"/>
                    <a:pt x="611" y="43"/>
                    <a:pt x="564" y="66"/>
                  </a:cubicBez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099" name="Freeform 11"/>
            <p:cNvSpPr>
              <a:spLocks/>
            </p:cNvSpPr>
            <p:nvPr/>
          </p:nvSpPr>
          <p:spPr bwMode="auto">
            <a:xfrm>
              <a:off x="2752" y="2060"/>
              <a:ext cx="1040" cy="1065"/>
            </a:xfrm>
            <a:custGeom>
              <a:avLst/>
              <a:gdLst>
                <a:gd name="T0" fmla="*/ 80 w 1040"/>
                <a:gd name="T1" fmla="*/ 33 h 1065"/>
                <a:gd name="T2" fmla="*/ 56 w 1040"/>
                <a:gd name="T3" fmla="*/ 41 h 1065"/>
                <a:gd name="T4" fmla="*/ 40 w 1040"/>
                <a:gd name="T5" fmla="*/ 89 h 1065"/>
                <a:gd name="T6" fmla="*/ 24 w 1040"/>
                <a:gd name="T7" fmla="*/ 113 h 1065"/>
                <a:gd name="T8" fmla="*/ 0 w 1040"/>
                <a:gd name="T9" fmla="*/ 201 h 1065"/>
                <a:gd name="T10" fmla="*/ 32 w 1040"/>
                <a:gd name="T11" fmla="*/ 305 h 1065"/>
                <a:gd name="T12" fmla="*/ 64 w 1040"/>
                <a:gd name="T13" fmla="*/ 617 h 1065"/>
                <a:gd name="T14" fmla="*/ 64 w 1040"/>
                <a:gd name="T15" fmla="*/ 865 h 1065"/>
                <a:gd name="T16" fmla="*/ 80 w 1040"/>
                <a:gd name="T17" fmla="*/ 913 h 1065"/>
                <a:gd name="T18" fmla="*/ 88 w 1040"/>
                <a:gd name="T19" fmla="*/ 937 h 1065"/>
                <a:gd name="T20" fmla="*/ 88 w 1040"/>
                <a:gd name="T21" fmla="*/ 1049 h 1065"/>
                <a:gd name="T22" fmla="*/ 136 w 1040"/>
                <a:gd name="T23" fmla="*/ 1065 h 1065"/>
                <a:gd name="T24" fmla="*/ 216 w 1040"/>
                <a:gd name="T25" fmla="*/ 1041 h 1065"/>
                <a:gd name="T26" fmla="*/ 240 w 1040"/>
                <a:gd name="T27" fmla="*/ 1033 h 1065"/>
                <a:gd name="T28" fmla="*/ 448 w 1040"/>
                <a:gd name="T29" fmla="*/ 1033 h 1065"/>
                <a:gd name="T30" fmla="*/ 512 w 1040"/>
                <a:gd name="T31" fmla="*/ 977 h 1065"/>
                <a:gd name="T32" fmla="*/ 608 w 1040"/>
                <a:gd name="T33" fmla="*/ 985 h 1065"/>
                <a:gd name="T34" fmla="*/ 784 w 1040"/>
                <a:gd name="T35" fmla="*/ 1033 h 1065"/>
                <a:gd name="T36" fmla="*/ 904 w 1040"/>
                <a:gd name="T37" fmla="*/ 1025 h 1065"/>
                <a:gd name="T38" fmla="*/ 944 w 1040"/>
                <a:gd name="T39" fmla="*/ 985 h 1065"/>
                <a:gd name="T40" fmla="*/ 1008 w 1040"/>
                <a:gd name="T41" fmla="*/ 833 h 1065"/>
                <a:gd name="T42" fmla="*/ 1040 w 1040"/>
                <a:gd name="T43" fmla="*/ 585 h 1065"/>
                <a:gd name="T44" fmla="*/ 1024 w 1040"/>
                <a:gd name="T45" fmla="*/ 473 h 1065"/>
                <a:gd name="T46" fmla="*/ 1008 w 1040"/>
                <a:gd name="T47" fmla="*/ 441 h 1065"/>
                <a:gd name="T48" fmla="*/ 992 w 1040"/>
                <a:gd name="T49" fmla="*/ 393 h 1065"/>
                <a:gd name="T50" fmla="*/ 904 w 1040"/>
                <a:gd name="T51" fmla="*/ 161 h 1065"/>
                <a:gd name="T52" fmla="*/ 880 w 1040"/>
                <a:gd name="T53" fmla="*/ 137 h 1065"/>
                <a:gd name="T54" fmla="*/ 832 w 1040"/>
                <a:gd name="T55" fmla="*/ 105 h 1065"/>
                <a:gd name="T56" fmla="*/ 736 w 1040"/>
                <a:gd name="T57" fmla="*/ 57 h 1065"/>
                <a:gd name="T58" fmla="*/ 488 w 1040"/>
                <a:gd name="T59" fmla="*/ 65 h 1065"/>
                <a:gd name="T60" fmla="*/ 328 w 1040"/>
                <a:gd name="T61" fmla="*/ 25 h 1065"/>
                <a:gd name="T62" fmla="*/ 160 w 1040"/>
                <a:gd name="T63" fmla="*/ 1 h 1065"/>
                <a:gd name="T64" fmla="*/ 72 w 1040"/>
                <a:gd name="T65" fmla="*/ 9 h 1065"/>
                <a:gd name="T66" fmla="*/ 64 w 1040"/>
                <a:gd name="T67" fmla="*/ 33 h 1065"/>
                <a:gd name="T68" fmla="*/ 80 w 1040"/>
                <a:gd name="T69" fmla="*/ 33 h 106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040"/>
                <a:gd name="T106" fmla="*/ 0 h 1065"/>
                <a:gd name="T107" fmla="*/ 1040 w 1040"/>
                <a:gd name="T108" fmla="*/ 1065 h 106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040" h="1065">
                  <a:moveTo>
                    <a:pt x="80" y="33"/>
                  </a:moveTo>
                  <a:cubicBezTo>
                    <a:pt x="72" y="36"/>
                    <a:pt x="61" y="34"/>
                    <a:pt x="56" y="41"/>
                  </a:cubicBezTo>
                  <a:cubicBezTo>
                    <a:pt x="46" y="55"/>
                    <a:pt x="45" y="73"/>
                    <a:pt x="40" y="89"/>
                  </a:cubicBezTo>
                  <a:cubicBezTo>
                    <a:pt x="37" y="98"/>
                    <a:pt x="28" y="104"/>
                    <a:pt x="24" y="113"/>
                  </a:cubicBezTo>
                  <a:cubicBezTo>
                    <a:pt x="9" y="146"/>
                    <a:pt x="7" y="167"/>
                    <a:pt x="0" y="201"/>
                  </a:cubicBezTo>
                  <a:cubicBezTo>
                    <a:pt x="7" y="247"/>
                    <a:pt x="7" y="268"/>
                    <a:pt x="32" y="305"/>
                  </a:cubicBezTo>
                  <a:cubicBezTo>
                    <a:pt x="56" y="402"/>
                    <a:pt x="54" y="516"/>
                    <a:pt x="64" y="617"/>
                  </a:cubicBezTo>
                  <a:cubicBezTo>
                    <a:pt x="59" y="713"/>
                    <a:pt x="49" y="774"/>
                    <a:pt x="64" y="865"/>
                  </a:cubicBezTo>
                  <a:cubicBezTo>
                    <a:pt x="67" y="882"/>
                    <a:pt x="75" y="897"/>
                    <a:pt x="80" y="913"/>
                  </a:cubicBezTo>
                  <a:cubicBezTo>
                    <a:pt x="83" y="921"/>
                    <a:pt x="88" y="937"/>
                    <a:pt x="88" y="937"/>
                  </a:cubicBezTo>
                  <a:cubicBezTo>
                    <a:pt x="86" y="952"/>
                    <a:pt x="70" y="1029"/>
                    <a:pt x="88" y="1049"/>
                  </a:cubicBezTo>
                  <a:cubicBezTo>
                    <a:pt x="99" y="1062"/>
                    <a:pt x="136" y="1065"/>
                    <a:pt x="136" y="1065"/>
                  </a:cubicBezTo>
                  <a:cubicBezTo>
                    <a:pt x="184" y="1053"/>
                    <a:pt x="158" y="1060"/>
                    <a:pt x="216" y="1041"/>
                  </a:cubicBezTo>
                  <a:cubicBezTo>
                    <a:pt x="224" y="1038"/>
                    <a:pt x="240" y="1033"/>
                    <a:pt x="240" y="1033"/>
                  </a:cubicBezTo>
                  <a:cubicBezTo>
                    <a:pt x="313" y="1040"/>
                    <a:pt x="373" y="1050"/>
                    <a:pt x="448" y="1033"/>
                  </a:cubicBezTo>
                  <a:cubicBezTo>
                    <a:pt x="471" y="1028"/>
                    <a:pt x="478" y="988"/>
                    <a:pt x="512" y="977"/>
                  </a:cubicBezTo>
                  <a:cubicBezTo>
                    <a:pt x="544" y="980"/>
                    <a:pt x="576" y="980"/>
                    <a:pt x="608" y="985"/>
                  </a:cubicBezTo>
                  <a:cubicBezTo>
                    <a:pt x="668" y="994"/>
                    <a:pt x="724" y="1021"/>
                    <a:pt x="784" y="1033"/>
                  </a:cubicBezTo>
                  <a:cubicBezTo>
                    <a:pt x="824" y="1030"/>
                    <a:pt x="864" y="1032"/>
                    <a:pt x="904" y="1025"/>
                  </a:cubicBezTo>
                  <a:cubicBezTo>
                    <a:pt x="921" y="1022"/>
                    <a:pt x="938" y="998"/>
                    <a:pt x="944" y="985"/>
                  </a:cubicBezTo>
                  <a:cubicBezTo>
                    <a:pt x="966" y="934"/>
                    <a:pt x="983" y="883"/>
                    <a:pt x="1008" y="833"/>
                  </a:cubicBezTo>
                  <a:cubicBezTo>
                    <a:pt x="1022" y="750"/>
                    <a:pt x="1032" y="669"/>
                    <a:pt x="1040" y="585"/>
                  </a:cubicBezTo>
                  <a:cubicBezTo>
                    <a:pt x="1036" y="540"/>
                    <a:pt x="1040" y="510"/>
                    <a:pt x="1024" y="473"/>
                  </a:cubicBezTo>
                  <a:cubicBezTo>
                    <a:pt x="1019" y="462"/>
                    <a:pt x="1012" y="452"/>
                    <a:pt x="1008" y="441"/>
                  </a:cubicBezTo>
                  <a:cubicBezTo>
                    <a:pt x="1002" y="425"/>
                    <a:pt x="992" y="393"/>
                    <a:pt x="992" y="393"/>
                  </a:cubicBezTo>
                  <a:cubicBezTo>
                    <a:pt x="1001" y="296"/>
                    <a:pt x="1012" y="197"/>
                    <a:pt x="904" y="161"/>
                  </a:cubicBezTo>
                  <a:cubicBezTo>
                    <a:pt x="896" y="153"/>
                    <a:pt x="889" y="144"/>
                    <a:pt x="880" y="137"/>
                  </a:cubicBezTo>
                  <a:cubicBezTo>
                    <a:pt x="865" y="125"/>
                    <a:pt x="832" y="105"/>
                    <a:pt x="832" y="105"/>
                  </a:cubicBezTo>
                  <a:cubicBezTo>
                    <a:pt x="806" y="66"/>
                    <a:pt x="778" y="71"/>
                    <a:pt x="736" y="57"/>
                  </a:cubicBezTo>
                  <a:cubicBezTo>
                    <a:pt x="630" y="78"/>
                    <a:pt x="654" y="72"/>
                    <a:pt x="488" y="65"/>
                  </a:cubicBezTo>
                  <a:cubicBezTo>
                    <a:pt x="412" y="57"/>
                    <a:pt x="391" y="46"/>
                    <a:pt x="328" y="25"/>
                  </a:cubicBezTo>
                  <a:cubicBezTo>
                    <a:pt x="277" y="8"/>
                    <a:pt x="213" y="6"/>
                    <a:pt x="160" y="1"/>
                  </a:cubicBezTo>
                  <a:cubicBezTo>
                    <a:pt x="131" y="4"/>
                    <a:pt x="100" y="0"/>
                    <a:pt x="72" y="9"/>
                  </a:cubicBezTo>
                  <a:cubicBezTo>
                    <a:pt x="64" y="12"/>
                    <a:pt x="61" y="25"/>
                    <a:pt x="64" y="33"/>
                  </a:cubicBezTo>
                  <a:cubicBezTo>
                    <a:pt x="66" y="38"/>
                    <a:pt x="75" y="33"/>
                    <a:pt x="80" y="33"/>
                  </a:cubicBezTo>
                  <a:close/>
                </a:path>
              </a:pathLst>
            </a:custGeom>
            <a:noFill/>
            <a:ln w="28575">
              <a:solidFill>
                <a:srgbClr val="3399FF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0" name="Freeform 12"/>
            <p:cNvSpPr>
              <a:spLocks/>
            </p:cNvSpPr>
            <p:nvPr/>
          </p:nvSpPr>
          <p:spPr bwMode="auto">
            <a:xfrm>
              <a:off x="2000" y="2605"/>
              <a:ext cx="264" cy="416"/>
            </a:xfrm>
            <a:custGeom>
              <a:avLst/>
              <a:gdLst>
                <a:gd name="T0" fmla="*/ 0 w 264"/>
                <a:gd name="T1" fmla="*/ 416 h 416"/>
                <a:gd name="T2" fmla="*/ 120 w 264"/>
                <a:gd name="T3" fmla="*/ 336 h 416"/>
                <a:gd name="T4" fmla="*/ 152 w 264"/>
                <a:gd name="T5" fmla="*/ 232 h 416"/>
                <a:gd name="T6" fmla="*/ 232 w 264"/>
                <a:gd name="T7" fmla="*/ 40 h 416"/>
                <a:gd name="T8" fmla="*/ 264 w 264"/>
                <a:gd name="T9" fmla="*/ 0 h 4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4"/>
                <a:gd name="T16" fmla="*/ 0 h 416"/>
                <a:gd name="T17" fmla="*/ 264 w 264"/>
                <a:gd name="T18" fmla="*/ 416 h 4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4" h="416">
                  <a:moveTo>
                    <a:pt x="0" y="416"/>
                  </a:moveTo>
                  <a:cubicBezTo>
                    <a:pt x="46" y="401"/>
                    <a:pt x="86" y="370"/>
                    <a:pt x="120" y="336"/>
                  </a:cubicBezTo>
                  <a:cubicBezTo>
                    <a:pt x="134" y="294"/>
                    <a:pt x="147" y="282"/>
                    <a:pt x="152" y="232"/>
                  </a:cubicBezTo>
                  <a:cubicBezTo>
                    <a:pt x="159" y="157"/>
                    <a:pt x="146" y="69"/>
                    <a:pt x="232" y="40"/>
                  </a:cubicBezTo>
                  <a:cubicBezTo>
                    <a:pt x="260" y="12"/>
                    <a:pt x="251" y="26"/>
                    <a:pt x="264" y="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1" name="Freeform 13"/>
            <p:cNvSpPr>
              <a:spLocks/>
            </p:cNvSpPr>
            <p:nvPr/>
          </p:nvSpPr>
          <p:spPr bwMode="auto">
            <a:xfrm>
              <a:off x="1920" y="2581"/>
              <a:ext cx="336" cy="96"/>
            </a:xfrm>
            <a:custGeom>
              <a:avLst/>
              <a:gdLst>
                <a:gd name="T0" fmla="*/ 0 w 336"/>
                <a:gd name="T1" fmla="*/ 96 h 96"/>
                <a:gd name="T2" fmla="*/ 144 w 336"/>
                <a:gd name="T3" fmla="*/ 72 h 96"/>
                <a:gd name="T4" fmla="*/ 312 w 336"/>
                <a:gd name="T5" fmla="*/ 24 h 96"/>
                <a:gd name="T6" fmla="*/ 336 w 336"/>
                <a:gd name="T7" fmla="*/ 0 h 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96"/>
                <a:gd name="T14" fmla="*/ 336 w 336"/>
                <a:gd name="T15" fmla="*/ 96 h 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96">
                  <a:moveTo>
                    <a:pt x="0" y="96"/>
                  </a:moveTo>
                  <a:cubicBezTo>
                    <a:pt x="48" y="84"/>
                    <a:pt x="97" y="85"/>
                    <a:pt x="144" y="72"/>
                  </a:cubicBezTo>
                  <a:cubicBezTo>
                    <a:pt x="201" y="56"/>
                    <a:pt x="253" y="36"/>
                    <a:pt x="312" y="24"/>
                  </a:cubicBezTo>
                  <a:cubicBezTo>
                    <a:pt x="320" y="16"/>
                    <a:pt x="336" y="0"/>
                    <a:pt x="336" y="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2" name="Freeform 14"/>
            <p:cNvSpPr>
              <a:spLocks/>
            </p:cNvSpPr>
            <p:nvPr/>
          </p:nvSpPr>
          <p:spPr bwMode="auto">
            <a:xfrm>
              <a:off x="1912" y="2177"/>
              <a:ext cx="344" cy="388"/>
            </a:xfrm>
            <a:custGeom>
              <a:avLst/>
              <a:gdLst>
                <a:gd name="T0" fmla="*/ 32 w 344"/>
                <a:gd name="T1" fmla="*/ 44 h 388"/>
                <a:gd name="T2" fmla="*/ 16 w 344"/>
                <a:gd name="T3" fmla="*/ 100 h 388"/>
                <a:gd name="T4" fmla="*/ 0 w 344"/>
                <a:gd name="T5" fmla="*/ 148 h 388"/>
                <a:gd name="T6" fmla="*/ 8 w 344"/>
                <a:gd name="T7" fmla="*/ 244 h 388"/>
                <a:gd name="T8" fmla="*/ 232 w 344"/>
                <a:gd name="T9" fmla="*/ 308 h 388"/>
                <a:gd name="T10" fmla="*/ 344 w 344"/>
                <a:gd name="T11" fmla="*/ 388 h 3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44"/>
                <a:gd name="T19" fmla="*/ 0 h 388"/>
                <a:gd name="T20" fmla="*/ 344 w 344"/>
                <a:gd name="T21" fmla="*/ 388 h 3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44" h="388">
                  <a:moveTo>
                    <a:pt x="32" y="44"/>
                  </a:moveTo>
                  <a:cubicBezTo>
                    <a:pt x="5" y="125"/>
                    <a:pt x="46" y="0"/>
                    <a:pt x="16" y="100"/>
                  </a:cubicBezTo>
                  <a:cubicBezTo>
                    <a:pt x="11" y="116"/>
                    <a:pt x="0" y="148"/>
                    <a:pt x="0" y="148"/>
                  </a:cubicBezTo>
                  <a:cubicBezTo>
                    <a:pt x="3" y="180"/>
                    <a:pt x="2" y="213"/>
                    <a:pt x="8" y="244"/>
                  </a:cubicBezTo>
                  <a:cubicBezTo>
                    <a:pt x="25" y="331"/>
                    <a:pt x="203" y="307"/>
                    <a:pt x="232" y="308"/>
                  </a:cubicBezTo>
                  <a:cubicBezTo>
                    <a:pt x="280" y="324"/>
                    <a:pt x="310" y="354"/>
                    <a:pt x="344" y="388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3" name="Freeform 15"/>
            <p:cNvSpPr>
              <a:spLocks/>
            </p:cNvSpPr>
            <p:nvPr/>
          </p:nvSpPr>
          <p:spPr bwMode="auto">
            <a:xfrm>
              <a:off x="2146" y="2181"/>
              <a:ext cx="158" cy="376"/>
            </a:xfrm>
            <a:custGeom>
              <a:avLst/>
              <a:gdLst>
                <a:gd name="T0" fmla="*/ 22 w 158"/>
                <a:gd name="T1" fmla="*/ 0 h 376"/>
                <a:gd name="T2" fmla="*/ 30 w 158"/>
                <a:gd name="T3" fmla="*/ 168 h 376"/>
                <a:gd name="T4" fmla="*/ 102 w 158"/>
                <a:gd name="T5" fmla="*/ 224 h 376"/>
                <a:gd name="T6" fmla="*/ 126 w 158"/>
                <a:gd name="T7" fmla="*/ 240 h 376"/>
                <a:gd name="T8" fmla="*/ 142 w 158"/>
                <a:gd name="T9" fmla="*/ 264 h 376"/>
                <a:gd name="T10" fmla="*/ 158 w 158"/>
                <a:gd name="T11" fmla="*/ 312 h 376"/>
                <a:gd name="T12" fmla="*/ 150 w 158"/>
                <a:gd name="T13" fmla="*/ 376 h 37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376"/>
                <a:gd name="T23" fmla="*/ 158 w 158"/>
                <a:gd name="T24" fmla="*/ 376 h 37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376">
                  <a:moveTo>
                    <a:pt x="22" y="0"/>
                  </a:moveTo>
                  <a:cubicBezTo>
                    <a:pt x="16" y="49"/>
                    <a:pt x="0" y="123"/>
                    <a:pt x="30" y="168"/>
                  </a:cubicBezTo>
                  <a:cubicBezTo>
                    <a:pt x="45" y="191"/>
                    <a:pt x="83" y="211"/>
                    <a:pt x="102" y="224"/>
                  </a:cubicBezTo>
                  <a:cubicBezTo>
                    <a:pt x="110" y="229"/>
                    <a:pt x="126" y="240"/>
                    <a:pt x="126" y="240"/>
                  </a:cubicBezTo>
                  <a:cubicBezTo>
                    <a:pt x="131" y="248"/>
                    <a:pt x="138" y="255"/>
                    <a:pt x="142" y="264"/>
                  </a:cubicBezTo>
                  <a:cubicBezTo>
                    <a:pt x="149" y="279"/>
                    <a:pt x="158" y="312"/>
                    <a:pt x="158" y="312"/>
                  </a:cubicBezTo>
                  <a:cubicBezTo>
                    <a:pt x="155" y="333"/>
                    <a:pt x="150" y="376"/>
                    <a:pt x="150" y="376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4" name="Freeform 16"/>
            <p:cNvSpPr>
              <a:spLocks/>
            </p:cNvSpPr>
            <p:nvPr/>
          </p:nvSpPr>
          <p:spPr bwMode="auto">
            <a:xfrm>
              <a:off x="2336" y="2197"/>
              <a:ext cx="296" cy="352"/>
            </a:xfrm>
            <a:custGeom>
              <a:avLst/>
              <a:gdLst>
                <a:gd name="T0" fmla="*/ 296 w 296"/>
                <a:gd name="T1" fmla="*/ 0 h 352"/>
                <a:gd name="T2" fmla="*/ 200 w 296"/>
                <a:gd name="T3" fmla="*/ 56 h 352"/>
                <a:gd name="T4" fmla="*/ 8 w 296"/>
                <a:gd name="T5" fmla="*/ 104 h 352"/>
                <a:gd name="T6" fmla="*/ 32 w 296"/>
                <a:gd name="T7" fmla="*/ 200 h 352"/>
                <a:gd name="T8" fmla="*/ 40 w 296"/>
                <a:gd name="T9" fmla="*/ 224 h 352"/>
                <a:gd name="T10" fmla="*/ 0 w 296"/>
                <a:gd name="T11" fmla="*/ 352 h 35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96"/>
                <a:gd name="T19" fmla="*/ 0 h 352"/>
                <a:gd name="T20" fmla="*/ 296 w 296"/>
                <a:gd name="T21" fmla="*/ 352 h 35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96" h="352">
                  <a:moveTo>
                    <a:pt x="296" y="0"/>
                  </a:moveTo>
                  <a:cubicBezTo>
                    <a:pt x="237" y="59"/>
                    <a:pt x="270" y="44"/>
                    <a:pt x="200" y="56"/>
                  </a:cubicBezTo>
                  <a:cubicBezTo>
                    <a:pt x="121" y="50"/>
                    <a:pt x="38" y="15"/>
                    <a:pt x="8" y="104"/>
                  </a:cubicBezTo>
                  <a:cubicBezTo>
                    <a:pt x="19" y="169"/>
                    <a:pt x="11" y="137"/>
                    <a:pt x="32" y="200"/>
                  </a:cubicBezTo>
                  <a:cubicBezTo>
                    <a:pt x="35" y="208"/>
                    <a:pt x="40" y="224"/>
                    <a:pt x="40" y="224"/>
                  </a:cubicBezTo>
                  <a:cubicBezTo>
                    <a:pt x="32" y="323"/>
                    <a:pt x="49" y="303"/>
                    <a:pt x="0" y="352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5" name="Freeform 17"/>
            <p:cNvSpPr>
              <a:spLocks/>
            </p:cNvSpPr>
            <p:nvPr/>
          </p:nvSpPr>
          <p:spPr bwMode="auto">
            <a:xfrm>
              <a:off x="2328" y="2349"/>
              <a:ext cx="392" cy="242"/>
            </a:xfrm>
            <a:custGeom>
              <a:avLst/>
              <a:gdLst>
                <a:gd name="T0" fmla="*/ 392 w 392"/>
                <a:gd name="T1" fmla="*/ 0 h 242"/>
                <a:gd name="T2" fmla="*/ 272 w 392"/>
                <a:gd name="T3" fmla="*/ 24 h 242"/>
                <a:gd name="T4" fmla="*/ 208 w 392"/>
                <a:gd name="T5" fmla="*/ 88 h 242"/>
                <a:gd name="T6" fmla="*/ 104 w 392"/>
                <a:gd name="T7" fmla="*/ 240 h 242"/>
                <a:gd name="T8" fmla="*/ 0 w 392"/>
                <a:gd name="T9" fmla="*/ 240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2"/>
                <a:gd name="T16" fmla="*/ 0 h 242"/>
                <a:gd name="T17" fmla="*/ 392 w 392"/>
                <a:gd name="T18" fmla="*/ 242 h 2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2" h="242">
                  <a:moveTo>
                    <a:pt x="392" y="0"/>
                  </a:moveTo>
                  <a:cubicBezTo>
                    <a:pt x="353" y="13"/>
                    <a:pt x="313" y="18"/>
                    <a:pt x="272" y="24"/>
                  </a:cubicBezTo>
                  <a:cubicBezTo>
                    <a:pt x="247" y="41"/>
                    <a:pt x="221" y="59"/>
                    <a:pt x="208" y="88"/>
                  </a:cubicBezTo>
                  <a:cubicBezTo>
                    <a:pt x="188" y="134"/>
                    <a:pt x="171" y="236"/>
                    <a:pt x="104" y="240"/>
                  </a:cubicBezTo>
                  <a:cubicBezTo>
                    <a:pt x="69" y="242"/>
                    <a:pt x="35" y="240"/>
                    <a:pt x="0" y="24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6" name="Freeform 18"/>
            <p:cNvSpPr>
              <a:spLocks/>
            </p:cNvSpPr>
            <p:nvPr/>
          </p:nvSpPr>
          <p:spPr bwMode="auto">
            <a:xfrm>
              <a:off x="2328" y="2629"/>
              <a:ext cx="416" cy="248"/>
            </a:xfrm>
            <a:custGeom>
              <a:avLst/>
              <a:gdLst>
                <a:gd name="T0" fmla="*/ 416 w 416"/>
                <a:gd name="T1" fmla="*/ 248 h 248"/>
                <a:gd name="T2" fmla="*/ 376 w 416"/>
                <a:gd name="T3" fmla="*/ 136 h 248"/>
                <a:gd name="T4" fmla="*/ 336 w 416"/>
                <a:gd name="T5" fmla="*/ 40 h 248"/>
                <a:gd name="T6" fmla="*/ 312 w 416"/>
                <a:gd name="T7" fmla="*/ 16 h 248"/>
                <a:gd name="T8" fmla="*/ 264 w 416"/>
                <a:gd name="T9" fmla="*/ 0 h 248"/>
                <a:gd name="T10" fmla="*/ 184 w 416"/>
                <a:gd name="T11" fmla="*/ 16 h 248"/>
                <a:gd name="T12" fmla="*/ 136 w 416"/>
                <a:gd name="T13" fmla="*/ 32 h 248"/>
                <a:gd name="T14" fmla="*/ 112 w 416"/>
                <a:gd name="T15" fmla="*/ 40 h 248"/>
                <a:gd name="T16" fmla="*/ 0 w 416"/>
                <a:gd name="T17" fmla="*/ 0 h 24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16"/>
                <a:gd name="T28" fmla="*/ 0 h 248"/>
                <a:gd name="T29" fmla="*/ 416 w 416"/>
                <a:gd name="T30" fmla="*/ 248 h 24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16" h="248">
                  <a:moveTo>
                    <a:pt x="416" y="248"/>
                  </a:moveTo>
                  <a:cubicBezTo>
                    <a:pt x="407" y="205"/>
                    <a:pt x="393" y="174"/>
                    <a:pt x="376" y="136"/>
                  </a:cubicBezTo>
                  <a:cubicBezTo>
                    <a:pt x="361" y="102"/>
                    <a:pt x="360" y="69"/>
                    <a:pt x="336" y="40"/>
                  </a:cubicBezTo>
                  <a:cubicBezTo>
                    <a:pt x="329" y="31"/>
                    <a:pt x="322" y="21"/>
                    <a:pt x="312" y="16"/>
                  </a:cubicBezTo>
                  <a:cubicBezTo>
                    <a:pt x="297" y="8"/>
                    <a:pt x="264" y="0"/>
                    <a:pt x="264" y="0"/>
                  </a:cubicBezTo>
                  <a:cubicBezTo>
                    <a:pt x="232" y="5"/>
                    <a:pt x="214" y="7"/>
                    <a:pt x="184" y="16"/>
                  </a:cubicBezTo>
                  <a:cubicBezTo>
                    <a:pt x="168" y="21"/>
                    <a:pt x="152" y="27"/>
                    <a:pt x="136" y="32"/>
                  </a:cubicBezTo>
                  <a:cubicBezTo>
                    <a:pt x="128" y="35"/>
                    <a:pt x="112" y="40"/>
                    <a:pt x="112" y="40"/>
                  </a:cubicBezTo>
                  <a:cubicBezTo>
                    <a:pt x="96" y="39"/>
                    <a:pt x="0" y="50"/>
                    <a:pt x="0" y="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7" name="Freeform 19"/>
            <p:cNvSpPr>
              <a:spLocks/>
            </p:cNvSpPr>
            <p:nvPr/>
          </p:nvSpPr>
          <p:spPr bwMode="auto">
            <a:xfrm>
              <a:off x="2296" y="2637"/>
              <a:ext cx="368" cy="328"/>
            </a:xfrm>
            <a:custGeom>
              <a:avLst/>
              <a:gdLst>
                <a:gd name="T0" fmla="*/ 368 w 368"/>
                <a:gd name="T1" fmla="*/ 328 h 328"/>
                <a:gd name="T2" fmla="*/ 0 w 368"/>
                <a:gd name="T3" fmla="*/ 0 h 328"/>
                <a:gd name="T4" fmla="*/ 0 60000 65536"/>
                <a:gd name="T5" fmla="*/ 0 60000 65536"/>
                <a:gd name="T6" fmla="*/ 0 w 368"/>
                <a:gd name="T7" fmla="*/ 0 h 328"/>
                <a:gd name="T8" fmla="*/ 368 w 368"/>
                <a:gd name="T9" fmla="*/ 328 h 32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8" h="328">
                  <a:moveTo>
                    <a:pt x="368" y="328"/>
                  </a:moveTo>
                  <a:cubicBezTo>
                    <a:pt x="198" y="300"/>
                    <a:pt x="0" y="194"/>
                    <a:pt x="0" y="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8" name="Freeform 20"/>
            <p:cNvSpPr>
              <a:spLocks/>
            </p:cNvSpPr>
            <p:nvPr/>
          </p:nvSpPr>
          <p:spPr bwMode="auto">
            <a:xfrm>
              <a:off x="2880" y="2216"/>
              <a:ext cx="344" cy="333"/>
            </a:xfrm>
            <a:custGeom>
              <a:avLst/>
              <a:gdLst>
                <a:gd name="T0" fmla="*/ 0 w 344"/>
                <a:gd name="T1" fmla="*/ 13 h 333"/>
                <a:gd name="T2" fmla="*/ 104 w 344"/>
                <a:gd name="T3" fmla="*/ 29 h 333"/>
                <a:gd name="T4" fmla="*/ 296 w 344"/>
                <a:gd name="T5" fmla="*/ 189 h 333"/>
                <a:gd name="T6" fmla="*/ 336 w 344"/>
                <a:gd name="T7" fmla="*/ 285 h 333"/>
                <a:gd name="T8" fmla="*/ 344 w 344"/>
                <a:gd name="T9" fmla="*/ 333 h 3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44"/>
                <a:gd name="T16" fmla="*/ 0 h 333"/>
                <a:gd name="T17" fmla="*/ 344 w 344"/>
                <a:gd name="T18" fmla="*/ 333 h 33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44" h="333">
                  <a:moveTo>
                    <a:pt x="0" y="13"/>
                  </a:moveTo>
                  <a:cubicBezTo>
                    <a:pt x="39" y="0"/>
                    <a:pt x="65" y="16"/>
                    <a:pt x="104" y="29"/>
                  </a:cubicBezTo>
                  <a:cubicBezTo>
                    <a:pt x="184" y="56"/>
                    <a:pt x="238" y="131"/>
                    <a:pt x="296" y="189"/>
                  </a:cubicBezTo>
                  <a:cubicBezTo>
                    <a:pt x="321" y="214"/>
                    <a:pt x="325" y="253"/>
                    <a:pt x="336" y="285"/>
                  </a:cubicBezTo>
                  <a:cubicBezTo>
                    <a:pt x="341" y="300"/>
                    <a:pt x="344" y="333"/>
                    <a:pt x="344" y="333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09" name="Freeform 21"/>
            <p:cNvSpPr>
              <a:spLocks/>
            </p:cNvSpPr>
            <p:nvPr/>
          </p:nvSpPr>
          <p:spPr bwMode="auto">
            <a:xfrm>
              <a:off x="2992" y="2157"/>
              <a:ext cx="358" cy="400"/>
            </a:xfrm>
            <a:custGeom>
              <a:avLst/>
              <a:gdLst>
                <a:gd name="T0" fmla="*/ 0 w 358"/>
                <a:gd name="T1" fmla="*/ 0 h 400"/>
                <a:gd name="T2" fmla="*/ 168 w 358"/>
                <a:gd name="T3" fmla="*/ 88 h 400"/>
                <a:gd name="T4" fmla="*/ 216 w 358"/>
                <a:gd name="T5" fmla="*/ 112 h 400"/>
                <a:gd name="T6" fmla="*/ 264 w 358"/>
                <a:gd name="T7" fmla="*/ 152 h 400"/>
                <a:gd name="T8" fmla="*/ 336 w 358"/>
                <a:gd name="T9" fmla="*/ 272 h 400"/>
                <a:gd name="T10" fmla="*/ 272 w 358"/>
                <a:gd name="T11" fmla="*/ 400 h 4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58"/>
                <a:gd name="T19" fmla="*/ 0 h 400"/>
                <a:gd name="T20" fmla="*/ 358 w 358"/>
                <a:gd name="T21" fmla="*/ 400 h 4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8" h="400">
                  <a:moveTo>
                    <a:pt x="0" y="0"/>
                  </a:moveTo>
                  <a:cubicBezTo>
                    <a:pt x="54" y="40"/>
                    <a:pt x="109" y="58"/>
                    <a:pt x="168" y="88"/>
                  </a:cubicBezTo>
                  <a:cubicBezTo>
                    <a:pt x="230" y="119"/>
                    <a:pt x="156" y="92"/>
                    <a:pt x="216" y="112"/>
                  </a:cubicBezTo>
                  <a:cubicBezTo>
                    <a:pt x="231" y="127"/>
                    <a:pt x="250" y="136"/>
                    <a:pt x="264" y="152"/>
                  </a:cubicBezTo>
                  <a:cubicBezTo>
                    <a:pt x="297" y="190"/>
                    <a:pt x="309" y="232"/>
                    <a:pt x="336" y="272"/>
                  </a:cubicBezTo>
                  <a:cubicBezTo>
                    <a:pt x="358" y="358"/>
                    <a:pt x="337" y="367"/>
                    <a:pt x="272" y="40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0" name="Freeform 22"/>
            <p:cNvSpPr>
              <a:spLocks/>
            </p:cNvSpPr>
            <p:nvPr/>
          </p:nvSpPr>
          <p:spPr bwMode="auto">
            <a:xfrm>
              <a:off x="3232" y="2205"/>
              <a:ext cx="312" cy="368"/>
            </a:xfrm>
            <a:custGeom>
              <a:avLst/>
              <a:gdLst>
                <a:gd name="T0" fmla="*/ 312 w 312"/>
                <a:gd name="T1" fmla="*/ 0 h 368"/>
                <a:gd name="T2" fmla="*/ 216 w 312"/>
                <a:gd name="T3" fmla="*/ 208 h 368"/>
                <a:gd name="T4" fmla="*/ 168 w 312"/>
                <a:gd name="T5" fmla="*/ 304 h 368"/>
                <a:gd name="T6" fmla="*/ 0 w 312"/>
                <a:gd name="T7" fmla="*/ 368 h 3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2"/>
                <a:gd name="T13" fmla="*/ 0 h 368"/>
                <a:gd name="T14" fmla="*/ 312 w 312"/>
                <a:gd name="T15" fmla="*/ 368 h 3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2" h="368">
                  <a:moveTo>
                    <a:pt x="312" y="0"/>
                  </a:moveTo>
                  <a:cubicBezTo>
                    <a:pt x="298" y="82"/>
                    <a:pt x="269" y="145"/>
                    <a:pt x="216" y="208"/>
                  </a:cubicBezTo>
                  <a:cubicBezTo>
                    <a:pt x="192" y="236"/>
                    <a:pt x="196" y="279"/>
                    <a:pt x="168" y="304"/>
                  </a:cubicBezTo>
                  <a:cubicBezTo>
                    <a:pt x="130" y="337"/>
                    <a:pt x="49" y="368"/>
                    <a:pt x="0" y="368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1" name="Freeform 23"/>
            <p:cNvSpPr>
              <a:spLocks/>
            </p:cNvSpPr>
            <p:nvPr/>
          </p:nvSpPr>
          <p:spPr bwMode="auto">
            <a:xfrm>
              <a:off x="3224" y="2592"/>
              <a:ext cx="512" cy="181"/>
            </a:xfrm>
            <a:custGeom>
              <a:avLst/>
              <a:gdLst>
                <a:gd name="T0" fmla="*/ 512 w 512"/>
                <a:gd name="T1" fmla="*/ 181 h 181"/>
                <a:gd name="T2" fmla="*/ 408 w 512"/>
                <a:gd name="T3" fmla="*/ 69 h 181"/>
                <a:gd name="T4" fmla="*/ 312 w 512"/>
                <a:gd name="T5" fmla="*/ 29 h 181"/>
                <a:gd name="T6" fmla="*/ 0 w 512"/>
                <a:gd name="T7" fmla="*/ 5 h 1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2"/>
                <a:gd name="T13" fmla="*/ 0 h 181"/>
                <a:gd name="T14" fmla="*/ 512 w 512"/>
                <a:gd name="T15" fmla="*/ 181 h 1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2" h="181">
                  <a:moveTo>
                    <a:pt x="512" y="181"/>
                  </a:moveTo>
                  <a:cubicBezTo>
                    <a:pt x="475" y="156"/>
                    <a:pt x="452" y="84"/>
                    <a:pt x="408" y="69"/>
                  </a:cubicBezTo>
                  <a:cubicBezTo>
                    <a:pt x="374" y="58"/>
                    <a:pt x="347" y="41"/>
                    <a:pt x="312" y="29"/>
                  </a:cubicBezTo>
                  <a:cubicBezTo>
                    <a:pt x="224" y="0"/>
                    <a:pt x="92" y="5"/>
                    <a:pt x="0" y="5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2" name="Freeform 24"/>
            <p:cNvSpPr>
              <a:spLocks/>
            </p:cNvSpPr>
            <p:nvPr/>
          </p:nvSpPr>
          <p:spPr bwMode="auto">
            <a:xfrm>
              <a:off x="3184" y="2612"/>
              <a:ext cx="480" cy="449"/>
            </a:xfrm>
            <a:custGeom>
              <a:avLst/>
              <a:gdLst>
                <a:gd name="T0" fmla="*/ 464 w 480"/>
                <a:gd name="T1" fmla="*/ 449 h 449"/>
                <a:gd name="T2" fmla="*/ 400 w 480"/>
                <a:gd name="T3" fmla="*/ 353 h 449"/>
                <a:gd name="T4" fmla="*/ 160 w 480"/>
                <a:gd name="T5" fmla="*/ 169 h 449"/>
                <a:gd name="T6" fmla="*/ 144 w 480"/>
                <a:gd name="T7" fmla="*/ 105 h 449"/>
                <a:gd name="T8" fmla="*/ 0 w 480"/>
                <a:gd name="T9" fmla="*/ 17 h 449"/>
                <a:gd name="T10" fmla="*/ 32 w 480"/>
                <a:gd name="T11" fmla="*/ 1 h 44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80"/>
                <a:gd name="T19" fmla="*/ 0 h 449"/>
                <a:gd name="T20" fmla="*/ 480 w 480"/>
                <a:gd name="T21" fmla="*/ 449 h 44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80" h="449">
                  <a:moveTo>
                    <a:pt x="464" y="449"/>
                  </a:moveTo>
                  <a:cubicBezTo>
                    <a:pt x="480" y="402"/>
                    <a:pt x="436" y="378"/>
                    <a:pt x="400" y="353"/>
                  </a:cubicBezTo>
                  <a:cubicBezTo>
                    <a:pt x="316" y="294"/>
                    <a:pt x="220" y="259"/>
                    <a:pt x="160" y="169"/>
                  </a:cubicBezTo>
                  <a:cubicBezTo>
                    <a:pt x="159" y="163"/>
                    <a:pt x="151" y="116"/>
                    <a:pt x="144" y="105"/>
                  </a:cubicBezTo>
                  <a:cubicBezTo>
                    <a:pt x="113" y="58"/>
                    <a:pt x="44" y="47"/>
                    <a:pt x="0" y="17"/>
                  </a:cubicBezTo>
                  <a:cubicBezTo>
                    <a:pt x="26" y="0"/>
                    <a:pt x="14" y="1"/>
                    <a:pt x="32" y="1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3" name="Freeform 25"/>
            <p:cNvSpPr>
              <a:spLocks/>
            </p:cNvSpPr>
            <p:nvPr/>
          </p:nvSpPr>
          <p:spPr bwMode="auto">
            <a:xfrm>
              <a:off x="2896" y="2597"/>
              <a:ext cx="280" cy="488"/>
            </a:xfrm>
            <a:custGeom>
              <a:avLst/>
              <a:gdLst>
                <a:gd name="T0" fmla="*/ 0 w 280"/>
                <a:gd name="T1" fmla="*/ 488 h 488"/>
                <a:gd name="T2" fmla="*/ 112 w 280"/>
                <a:gd name="T3" fmla="*/ 256 h 488"/>
                <a:gd name="T4" fmla="*/ 112 w 280"/>
                <a:gd name="T5" fmla="*/ 168 h 488"/>
                <a:gd name="T6" fmla="*/ 256 w 280"/>
                <a:gd name="T7" fmla="*/ 40 h 488"/>
                <a:gd name="T8" fmla="*/ 280 w 280"/>
                <a:gd name="T9" fmla="*/ 0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80"/>
                <a:gd name="T16" fmla="*/ 0 h 488"/>
                <a:gd name="T17" fmla="*/ 280 w 280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80" h="488">
                  <a:moveTo>
                    <a:pt x="0" y="488"/>
                  </a:moveTo>
                  <a:cubicBezTo>
                    <a:pt x="74" y="414"/>
                    <a:pt x="99" y="362"/>
                    <a:pt x="112" y="256"/>
                  </a:cubicBezTo>
                  <a:cubicBezTo>
                    <a:pt x="105" y="216"/>
                    <a:pt x="98" y="206"/>
                    <a:pt x="112" y="168"/>
                  </a:cubicBezTo>
                  <a:cubicBezTo>
                    <a:pt x="127" y="127"/>
                    <a:pt x="219" y="65"/>
                    <a:pt x="256" y="40"/>
                  </a:cubicBezTo>
                  <a:cubicBezTo>
                    <a:pt x="275" y="11"/>
                    <a:pt x="268" y="25"/>
                    <a:pt x="280" y="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9114" name="Freeform 26"/>
            <p:cNvSpPr>
              <a:spLocks/>
            </p:cNvSpPr>
            <p:nvPr/>
          </p:nvSpPr>
          <p:spPr bwMode="auto">
            <a:xfrm>
              <a:off x="2835" y="2581"/>
              <a:ext cx="341" cy="19"/>
            </a:xfrm>
            <a:custGeom>
              <a:avLst/>
              <a:gdLst>
                <a:gd name="T0" fmla="*/ 37 w 341"/>
                <a:gd name="T1" fmla="*/ 0 h 19"/>
                <a:gd name="T2" fmla="*/ 189 w 341"/>
                <a:gd name="T3" fmla="*/ 0 h 19"/>
                <a:gd name="T4" fmla="*/ 341 w 341"/>
                <a:gd name="T5" fmla="*/ 8 h 19"/>
                <a:gd name="T6" fmla="*/ 0 60000 65536"/>
                <a:gd name="T7" fmla="*/ 0 60000 65536"/>
                <a:gd name="T8" fmla="*/ 0 60000 65536"/>
                <a:gd name="T9" fmla="*/ 0 w 341"/>
                <a:gd name="T10" fmla="*/ 0 h 19"/>
                <a:gd name="T11" fmla="*/ 341 w 341"/>
                <a:gd name="T12" fmla="*/ 19 h 1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41" h="19">
                  <a:moveTo>
                    <a:pt x="37" y="0"/>
                  </a:moveTo>
                  <a:cubicBezTo>
                    <a:pt x="188" y="19"/>
                    <a:pt x="0" y="0"/>
                    <a:pt x="189" y="0"/>
                  </a:cubicBezTo>
                  <a:cubicBezTo>
                    <a:pt x="240" y="0"/>
                    <a:pt x="290" y="8"/>
                    <a:pt x="341" y="8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3834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>
          <a:xfrm>
            <a:off x="381000" y="5007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Mean-Shift Clustering/Segmentation</a:t>
            </a:r>
            <a:endParaRPr lang="de-CH" dirty="0"/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>
          <a:xfrm>
            <a:off x="381000" y="1193075"/>
            <a:ext cx="8229600" cy="4525963"/>
          </a:xfrm>
        </p:spPr>
        <p:txBody>
          <a:bodyPr>
            <a:normAutofit/>
          </a:bodyPr>
          <a:lstStyle/>
          <a:p>
            <a:pPr marL="533400" indent="-533400"/>
            <a:r>
              <a:rPr lang="ru-RU" sz="2400" dirty="0"/>
              <a:t>Находить особенности (цвет, градиенты, текстура и т.д.).</a:t>
            </a:r>
          </a:p>
          <a:p>
            <a:pPr marL="533400" indent="-533400"/>
            <a:r>
              <a:rPr lang="ru-RU" sz="2400" dirty="0"/>
              <a:t>Инициализируйте окна в отдельных пикселях.</a:t>
            </a:r>
          </a:p>
          <a:p>
            <a:pPr marL="533400" indent="-533400"/>
            <a:r>
              <a:rPr lang="ru-RU" sz="2400" dirty="0"/>
              <a:t>Выполните среднее смещение для каждого окна до сходимости</a:t>
            </a:r>
          </a:p>
          <a:p>
            <a:pPr marL="533400" indent="-533400"/>
            <a:r>
              <a:rPr lang="ru-RU" sz="2400" dirty="0"/>
              <a:t>Объединить окна, которые заканчиваются в одном и том же "пике" или режиме.</a:t>
            </a:r>
          </a:p>
        </p:txBody>
      </p:sp>
      <p:pic>
        <p:nvPicPr>
          <p:cNvPr id="9011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8"/>
          <a:stretch>
            <a:fillRect/>
          </a:stretch>
        </p:blipFill>
        <p:spPr bwMode="auto">
          <a:xfrm>
            <a:off x="4390390" y="3260725"/>
            <a:ext cx="4114800" cy="359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914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868362"/>
          </a:xfrm>
        </p:spPr>
        <p:txBody>
          <a:bodyPr/>
          <a:lstStyle/>
          <a:p>
            <a:r>
              <a:rPr lang="en-US" dirty="0"/>
              <a:t>Mean-Shift Segmentation Results</a:t>
            </a:r>
            <a:endParaRPr lang="de-CH" dirty="0"/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>
          <a:xfrm>
            <a:off x="533400" y="1554163"/>
            <a:ext cx="8229600" cy="4525963"/>
          </a:xfrm>
        </p:spPr>
        <p:txBody>
          <a:bodyPr/>
          <a:lstStyle/>
          <a:p>
            <a:endParaRPr lang="de-CH"/>
          </a:p>
        </p:txBody>
      </p:sp>
      <p:pic>
        <p:nvPicPr>
          <p:cNvPr id="91142" name="Picture 3" descr="negoiu_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3706812"/>
            <a:ext cx="3727450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3" name="Picture 4" descr="camp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13" y="1096962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4" name="Picture 5" descr="campus_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1096962"/>
            <a:ext cx="37338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5" name="Picture 6" descr="negoi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3706812"/>
            <a:ext cx="3729038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990600" y="6230937"/>
            <a:ext cx="67921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cs typeface="Arial" pitchFamily="34" charset="0"/>
                <a:hlinkClick r:id="rId6"/>
              </a:rPr>
              <a:t>http://www.caip.rutgers.edu/~comanici/MSPAMI/msPamiResults.html</a:t>
            </a:r>
            <a:endParaRPr lang="en-US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1448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Oval 2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12" name="Oval 3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13" name="Oval 4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14" name="Oval 5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15" name="Oval 6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16" name="Oval 7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17" name="Oval 8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18" name="Oval 9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19" name="Oval 10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0" name="Oval 11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1" name="Oval 12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2" name="Oval 13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3" name="Oval 14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4" name="Oval 15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5" name="Oval 16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6" name="Oval 17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7" name="Oval 18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8" name="Oval 19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29" name="Oval 20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0" name="Oval 21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1" name="Oval 22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2" name="Oval 23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3" name="Oval 24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4" name="Oval 25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5" name="Oval 26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6" name="Oval 27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7" name="Oval 28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8" name="Oval 29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39" name="Oval 30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0" name="Oval 31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1" name="Oval 32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2" name="Oval 33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3" name="Oval 34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4" name="Oval 35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5" name="Oval 36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6" name="Oval 37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7" name="Oval 38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8" name="Oval 39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49" name="Oval 40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0" name="Oval 41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1" name="Oval 42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2" name="Oval 43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3" name="Oval 44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4" name="Oval 4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5" name="Oval 46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6" name="Oval 47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7" name="Oval 48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8" name="Oval 49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59" name="Oval 50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0" name="Oval 51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1" name="Oval 52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2" name="Oval 53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3" name="Oval 54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4" name="Oval 55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5" name="Oval 56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6" name="Oval 57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7" name="Oval 58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8" name="Oval 59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69" name="Oval 60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0" name="Oval 61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1" name="Oval 62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2" name="Oval 63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3" name="Oval 64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4" name="Oval 65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5" name="Oval 66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6" name="Oval 67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7" name="Oval 68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8" name="Oval 69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79" name="Oval 70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0" name="Oval 71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1" name="Oval 72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2" name="Oval 73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3" name="Oval 74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4" name="Oval 75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5" name="Oval 76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6" name="Oval 77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7" name="Oval 7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8" name="Oval 79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89" name="Oval 80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0" name="Oval 81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1" name="Oval 82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2" name="Oval 83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3" name="Oval 84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4" name="Oval 85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5" name="Oval 87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6" name="Oval 88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7" name="Oval 90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8" name="Oval 91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299" name="Oval 92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300" name="Oval 93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301" name="Line 113"/>
          <p:cNvSpPr>
            <a:spLocks noChangeShapeType="1"/>
          </p:cNvSpPr>
          <p:nvPr/>
        </p:nvSpPr>
        <p:spPr bwMode="auto">
          <a:xfrm>
            <a:off x="7162800" y="2924175"/>
            <a:ext cx="0" cy="1219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302" name="Line 114"/>
          <p:cNvSpPr>
            <a:spLocks noChangeShapeType="1"/>
          </p:cNvSpPr>
          <p:nvPr/>
        </p:nvSpPr>
        <p:spPr bwMode="auto">
          <a:xfrm rot="-5400000">
            <a:off x="7172325" y="2924175"/>
            <a:ext cx="0" cy="1219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303" name="Title 99"/>
          <p:cNvSpPr>
            <a:spLocks noGrp="1"/>
          </p:cNvSpPr>
          <p:nvPr>
            <p:ph type="title"/>
          </p:nvPr>
        </p:nvSpPr>
        <p:spPr>
          <a:xfrm>
            <a:off x="1981200" y="0"/>
            <a:ext cx="9458960" cy="1143000"/>
          </a:xfrm>
        </p:spPr>
        <p:txBody>
          <a:bodyPr>
            <a:normAutofit/>
          </a:bodyPr>
          <a:lstStyle/>
          <a:p>
            <a:r>
              <a:rPr lang="ru-RU" dirty="0"/>
              <a:t>Проблема: Вычислительная сложность</a:t>
            </a:r>
            <a:endParaRPr lang="de-CH" dirty="0"/>
          </a:p>
        </p:txBody>
      </p:sp>
      <p:sp>
        <p:nvSpPr>
          <p:cNvPr id="108" name="Content Placeholder 2"/>
          <p:cNvSpPr>
            <a:spLocks noGrp="1"/>
          </p:cNvSpPr>
          <p:nvPr>
            <p:ph idx="1"/>
          </p:nvPr>
        </p:nvSpPr>
        <p:spPr>
          <a:xfrm>
            <a:off x="1981200" y="5913438"/>
            <a:ext cx="8229600" cy="854076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ru-RU" sz="2300" dirty="0"/>
              <a:t>Нужно переставить много окон...</a:t>
            </a:r>
          </a:p>
          <a:p>
            <a:r>
              <a:rPr lang="ru-RU" sz="2300" dirty="0"/>
              <a:t>Многие вычисления будут излишними.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47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4304" name="Oval 78"/>
          <p:cNvSpPr>
            <a:spLocks noChangeArrowheads="1"/>
          </p:cNvSpPr>
          <p:nvPr/>
        </p:nvSpPr>
        <p:spPr bwMode="auto">
          <a:xfrm>
            <a:off x="4087813" y="1639888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305" name="Oval 78"/>
          <p:cNvSpPr>
            <a:spLocks noChangeArrowheads="1"/>
          </p:cNvSpPr>
          <p:nvPr/>
        </p:nvSpPr>
        <p:spPr bwMode="auto">
          <a:xfrm>
            <a:off x="4891088" y="1858963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306" name="Oval 102"/>
          <p:cNvSpPr>
            <a:spLocks noChangeArrowheads="1"/>
          </p:cNvSpPr>
          <p:nvPr/>
        </p:nvSpPr>
        <p:spPr bwMode="auto">
          <a:xfrm>
            <a:off x="6446838" y="2822576"/>
            <a:ext cx="1439862" cy="1439863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307" name="Freeform 99"/>
          <p:cNvSpPr>
            <a:spLocks/>
          </p:cNvSpPr>
          <p:nvPr/>
        </p:nvSpPr>
        <p:spPr bwMode="auto">
          <a:xfrm>
            <a:off x="3516314" y="1863725"/>
            <a:ext cx="3635375" cy="1663700"/>
          </a:xfrm>
          <a:custGeom>
            <a:avLst/>
            <a:gdLst>
              <a:gd name="T0" fmla="*/ 0 w 3635828"/>
              <a:gd name="T1" fmla="*/ 127977 h 1662792"/>
              <a:gd name="T2" fmla="*/ 1922440 w 3635828"/>
              <a:gd name="T3" fmla="*/ 433154 h 1662792"/>
              <a:gd name="T4" fmla="*/ 3635375 w 3635828"/>
              <a:gd name="T5" fmla="*/ 1663700 h 1662792"/>
              <a:gd name="T6" fmla="*/ 0 60000 65536"/>
              <a:gd name="T7" fmla="*/ 0 60000 65536"/>
              <a:gd name="T8" fmla="*/ 0 60000 65536"/>
              <a:gd name="T9" fmla="*/ 0 w 3635828"/>
              <a:gd name="T10" fmla="*/ 0 h 1662792"/>
              <a:gd name="T11" fmla="*/ 3635828 w 3635828"/>
              <a:gd name="T12" fmla="*/ 1662792 h 16627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35828" h="1662792">
                <a:moveTo>
                  <a:pt x="0" y="127907"/>
                </a:moveTo>
                <a:cubicBezTo>
                  <a:pt x="600528" y="0"/>
                  <a:pt x="1316709" y="177104"/>
                  <a:pt x="1922680" y="432918"/>
                </a:cubicBezTo>
                <a:cubicBezTo>
                  <a:pt x="2528651" y="688732"/>
                  <a:pt x="3024413" y="1023256"/>
                  <a:pt x="3635828" y="1662792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4308" name="Oval 102"/>
          <p:cNvSpPr>
            <a:spLocks noChangeArrowheads="1"/>
          </p:cNvSpPr>
          <p:nvPr/>
        </p:nvSpPr>
        <p:spPr bwMode="auto">
          <a:xfrm>
            <a:off x="2846388" y="1274763"/>
            <a:ext cx="1439862" cy="1439862"/>
          </a:xfrm>
          <a:prstGeom prst="ellips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309" name="Oval 102"/>
          <p:cNvSpPr>
            <a:spLocks noChangeArrowheads="1"/>
          </p:cNvSpPr>
          <p:nvPr/>
        </p:nvSpPr>
        <p:spPr bwMode="auto">
          <a:xfrm>
            <a:off x="4854576" y="1676401"/>
            <a:ext cx="1439863" cy="1439863"/>
          </a:xfrm>
          <a:prstGeom prst="ellips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4311" name="Oval 86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10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090442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Oval 2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36" name="Oval 3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37" name="Oval 4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38" name="Oval 5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39" name="Oval 6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0" name="Oval 7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1" name="Oval 8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2" name="Oval 9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3" name="Oval 10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4" name="Oval 11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5" name="Oval 12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6" name="Oval 13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7" name="Oval 14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8" name="Oval 15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49" name="Oval 16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0" name="Oval 17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1" name="Oval 18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2" name="Oval 19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3" name="Oval 20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4" name="Oval 21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5" name="Oval 22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6" name="Oval 23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7" name="Oval 24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8" name="Oval 25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59" name="Oval 26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0" name="Oval 27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1" name="Oval 28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2" name="Oval 29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3" name="Oval 30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4" name="Oval 31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5" name="Oval 32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6" name="Oval 33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7" name="Oval 34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8" name="Oval 35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69" name="Oval 36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0" name="Oval 37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1" name="Oval 38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2" name="Oval 39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3" name="Oval 40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4" name="Oval 41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5" name="Oval 42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6" name="Oval 43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7" name="Oval 44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8" name="Oval 4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79" name="Oval 46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0" name="Oval 47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1" name="Oval 48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2" name="Oval 49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3" name="Oval 50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4" name="Oval 51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5" name="Oval 52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6" name="Oval 53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7" name="Oval 54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8" name="Oval 55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89" name="Oval 56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0" name="Oval 57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1" name="Oval 58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2" name="Oval 59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3" name="Oval 60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4" name="Oval 61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5" name="Oval 62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6" name="Oval 63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7" name="Oval 64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8" name="Oval 65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299" name="Oval 66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0" name="Oval 67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1" name="Oval 68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2" name="Oval 69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3" name="Oval 70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4" name="Oval 71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5" name="Oval 72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6" name="Oval 73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7" name="Oval 74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8" name="Oval 75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09" name="Oval 76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0" name="Oval 77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1" name="Oval 7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2" name="Oval 79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3" name="Oval 80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4" name="Oval 81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5" name="Oval 82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6" name="Oval 83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7" name="Oval 84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8" name="Oval 85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19" name="Oval 87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20" name="Oval 88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21" name="Oval 89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22" name="Oval 90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23" name="Oval 91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24" name="Oval 92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25" name="Oval 93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26" name="Line 113"/>
          <p:cNvSpPr>
            <a:spLocks noChangeShapeType="1"/>
          </p:cNvSpPr>
          <p:nvPr/>
        </p:nvSpPr>
        <p:spPr bwMode="auto">
          <a:xfrm>
            <a:off x="7162800" y="2924175"/>
            <a:ext cx="0" cy="1219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27" name="Line 114"/>
          <p:cNvSpPr>
            <a:spLocks noChangeShapeType="1"/>
          </p:cNvSpPr>
          <p:nvPr/>
        </p:nvSpPr>
        <p:spPr bwMode="auto">
          <a:xfrm rot="-5400000">
            <a:off x="7172325" y="2924175"/>
            <a:ext cx="0" cy="1219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28" name="Title 99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ru-RU" dirty="0"/>
              <a:t>Скорость сходимости</a:t>
            </a:r>
            <a:endParaRPr lang="de-CH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48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5329" name="Oval 78"/>
          <p:cNvSpPr>
            <a:spLocks noChangeArrowheads="1"/>
          </p:cNvSpPr>
          <p:nvPr/>
        </p:nvSpPr>
        <p:spPr bwMode="auto">
          <a:xfrm>
            <a:off x="4087813" y="1639888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30" name="Oval 78"/>
          <p:cNvSpPr>
            <a:spLocks noChangeArrowheads="1"/>
          </p:cNvSpPr>
          <p:nvPr/>
        </p:nvSpPr>
        <p:spPr bwMode="auto">
          <a:xfrm>
            <a:off x="4891088" y="1858963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31" name="Oval 102"/>
          <p:cNvSpPr>
            <a:spLocks noChangeArrowheads="1"/>
          </p:cNvSpPr>
          <p:nvPr/>
        </p:nvSpPr>
        <p:spPr bwMode="auto">
          <a:xfrm>
            <a:off x="6446838" y="2822576"/>
            <a:ext cx="1439862" cy="1439863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32" name="Freeform 99"/>
          <p:cNvSpPr>
            <a:spLocks/>
          </p:cNvSpPr>
          <p:nvPr/>
        </p:nvSpPr>
        <p:spPr bwMode="auto">
          <a:xfrm>
            <a:off x="3516314" y="1863725"/>
            <a:ext cx="3635375" cy="1663700"/>
          </a:xfrm>
          <a:custGeom>
            <a:avLst/>
            <a:gdLst>
              <a:gd name="T0" fmla="*/ 0 w 3635828"/>
              <a:gd name="T1" fmla="*/ 127977 h 1662792"/>
              <a:gd name="T2" fmla="*/ 1922440 w 3635828"/>
              <a:gd name="T3" fmla="*/ 433154 h 1662792"/>
              <a:gd name="T4" fmla="*/ 3635375 w 3635828"/>
              <a:gd name="T5" fmla="*/ 1663700 h 1662792"/>
              <a:gd name="T6" fmla="*/ 0 60000 65536"/>
              <a:gd name="T7" fmla="*/ 0 60000 65536"/>
              <a:gd name="T8" fmla="*/ 0 60000 65536"/>
              <a:gd name="T9" fmla="*/ 0 w 3635828"/>
              <a:gd name="T10" fmla="*/ 0 h 1662792"/>
              <a:gd name="T11" fmla="*/ 3635828 w 3635828"/>
              <a:gd name="T12" fmla="*/ 1662792 h 16627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35828" h="1662792">
                <a:moveTo>
                  <a:pt x="0" y="127907"/>
                </a:moveTo>
                <a:cubicBezTo>
                  <a:pt x="600528" y="0"/>
                  <a:pt x="1316709" y="177104"/>
                  <a:pt x="1922680" y="432918"/>
                </a:cubicBezTo>
                <a:cubicBezTo>
                  <a:pt x="2528651" y="688732"/>
                  <a:pt x="3024413" y="1023256"/>
                  <a:pt x="3635828" y="1662792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5333" name="Oval 102"/>
          <p:cNvSpPr>
            <a:spLocks noChangeArrowheads="1"/>
          </p:cNvSpPr>
          <p:nvPr/>
        </p:nvSpPr>
        <p:spPr bwMode="auto">
          <a:xfrm>
            <a:off x="2846388" y="1274763"/>
            <a:ext cx="1439862" cy="1439862"/>
          </a:xfrm>
          <a:prstGeom prst="ellips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5334" name="Oval 102"/>
          <p:cNvSpPr>
            <a:spLocks noChangeArrowheads="1"/>
          </p:cNvSpPr>
          <p:nvPr/>
        </p:nvSpPr>
        <p:spPr bwMode="auto">
          <a:xfrm>
            <a:off x="4854576" y="1676401"/>
            <a:ext cx="1439863" cy="1439863"/>
          </a:xfrm>
          <a:prstGeom prst="ellips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cxnSp>
        <p:nvCxnSpPr>
          <p:cNvPr id="95336" name="Straight Arrow Connector 109"/>
          <p:cNvCxnSpPr>
            <a:cxnSpLocks noChangeShapeType="1"/>
          </p:cNvCxnSpPr>
          <p:nvPr/>
        </p:nvCxnSpPr>
        <p:spPr bwMode="auto">
          <a:xfrm rot="16200000" flipH="1">
            <a:off x="6899275" y="3830638"/>
            <a:ext cx="730250" cy="146050"/>
          </a:xfrm>
          <a:prstGeom prst="straightConnector1">
            <a:avLst/>
          </a:prstGeom>
          <a:noFill/>
          <a:ln w="1905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95337" name="TextBox 119"/>
          <p:cNvSpPr txBox="1">
            <a:spLocks noChangeArrowheads="1"/>
          </p:cNvSpPr>
          <p:nvPr/>
        </p:nvSpPr>
        <p:spPr bwMode="auto">
          <a:xfrm>
            <a:off x="7267575" y="3862388"/>
            <a:ext cx="2648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 sz="1800" b="0">
                <a:solidFill>
                  <a:prstClr val="black"/>
                </a:solidFill>
                <a:latin typeface="CMMI10" pitchFamily="34" charset="0"/>
              </a:rPr>
              <a:t>r</a:t>
            </a:r>
            <a:endParaRPr lang="de-CH" b="0">
              <a:solidFill>
                <a:prstClr val="black"/>
              </a:solidFill>
              <a:latin typeface="CMMI10" pitchFamily="34" charset="0"/>
            </a:endParaRPr>
          </a:p>
        </p:txBody>
      </p:sp>
      <p:sp>
        <p:nvSpPr>
          <p:cNvPr id="95338" name="Oval 86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109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48</a:t>
            </a:fld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17924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Oval 2"/>
          <p:cNvSpPr>
            <a:spLocks noChangeArrowheads="1"/>
          </p:cNvSpPr>
          <p:nvPr/>
        </p:nvSpPr>
        <p:spPr bwMode="auto">
          <a:xfrm>
            <a:off x="7086600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0" name="Oval 3"/>
          <p:cNvSpPr>
            <a:spLocks noChangeArrowheads="1"/>
          </p:cNvSpPr>
          <p:nvPr/>
        </p:nvSpPr>
        <p:spPr bwMode="auto">
          <a:xfrm>
            <a:off x="7292975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1" name="Oval 4"/>
          <p:cNvSpPr>
            <a:spLocks noChangeArrowheads="1"/>
          </p:cNvSpPr>
          <p:nvPr/>
        </p:nvSpPr>
        <p:spPr bwMode="auto">
          <a:xfrm>
            <a:off x="7216775" y="3276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2" name="Oval 5"/>
          <p:cNvSpPr>
            <a:spLocks noChangeArrowheads="1"/>
          </p:cNvSpPr>
          <p:nvPr/>
        </p:nvSpPr>
        <p:spPr bwMode="auto">
          <a:xfrm>
            <a:off x="6964363" y="32210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3" name="Oval 6"/>
          <p:cNvSpPr>
            <a:spLocks noChangeArrowheads="1"/>
          </p:cNvSpPr>
          <p:nvPr/>
        </p:nvSpPr>
        <p:spPr bwMode="auto">
          <a:xfrm>
            <a:off x="7205663" y="359251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4" name="Oval 7"/>
          <p:cNvSpPr>
            <a:spLocks noChangeArrowheads="1"/>
          </p:cNvSpPr>
          <p:nvPr/>
        </p:nvSpPr>
        <p:spPr bwMode="auto">
          <a:xfrm>
            <a:off x="6978650" y="359251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5" name="Oval 8"/>
          <p:cNvSpPr>
            <a:spLocks noChangeArrowheads="1"/>
          </p:cNvSpPr>
          <p:nvPr/>
        </p:nvSpPr>
        <p:spPr bwMode="auto">
          <a:xfrm>
            <a:off x="7456488" y="36147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6" name="Oval 9"/>
          <p:cNvSpPr>
            <a:spLocks noChangeArrowheads="1"/>
          </p:cNvSpPr>
          <p:nvPr/>
        </p:nvSpPr>
        <p:spPr bwMode="auto">
          <a:xfrm>
            <a:off x="6846888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7" name="Oval 10"/>
          <p:cNvSpPr>
            <a:spLocks noChangeArrowheads="1"/>
          </p:cNvSpPr>
          <p:nvPr/>
        </p:nvSpPr>
        <p:spPr bwMode="auto">
          <a:xfrm>
            <a:off x="7586663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8" name="Oval 11"/>
          <p:cNvSpPr>
            <a:spLocks noChangeArrowheads="1"/>
          </p:cNvSpPr>
          <p:nvPr/>
        </p:nvSpPr>
        <p:spPr bwMode="auto">
          <a:xfrm>
            <a:off x="7445375" y="314325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69" name="Oval 12"/>
          <p:cNvSpPr>
            <a:spLocks noChangeArrowheads="1"/>
          </p:cNvSpPr>
          <p:nvPr/>
        </p:nvSpPr>
        <p:spPr bwMode="auto">
          <a:xfrm>
            <a:off x="7162800" y="3048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0" name="Oval 13"/>
          <p:cNvSpPr>
            <a:spLocks noChangeArrowheads="1"/>
          </p:cNvSpPr>
          <p:nvPr/>
        </p:nvSpPr>
        <p:spPr bwMode="auto">
          <a:xfrm>
            <a:off x="7315200" y="3810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1" name="Oval 14"/>
          <p:cNvSpPr>
            <a:spLocks noChangeArrowheads="1"/>
          </p:cNvSpPr>
          <p:nvPr/>
        </p:nvSpPr>
        <p:spPr bwMode="auto">
          <a:xfrm>
            <a:off x="7010400" y="38306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2" name="Oval 15"/>
          <p:cNvSpPr>
            <a:spLocks noChangeArrowheads="1"/>
          </p:cNvSpPr>
          <p:nvPr/>
        </p:nvSpPr>
        <p:spPr bwMode="auto">
          <a:xfrm>
            <a:off x="6705600" y="3679825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3" name="Oval 16"/>
          <p:cNvSpPr>
            <a:spLocks noChangeArrowheads="1"/>
          </p:cNvSpPr>
          <p:nvPr/>
        </p:nvSpPr>
        <p:spPr bwMode="auto">
          <a:xfrm>
            <a:off x="6477000" y="3429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4" name="Oval 17"/>
          <p:cNvSpPr>
            <a:spLocks noChangeArrowheads="1"/>
          </p:cNvSpPr>
          <p:nvPr/>
        </p:nvSpPr>
        <p:spPr bwMode="auto">
          <a:xfrm>
            <a:off x="6705600" y="3200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5" name="Oval 18"/>
          <p:cNvSpPr>
            <a:spLocks noChangeArrowheads="1"/>
          </p:cNvSpPr>
          <p:nvPr/>
        </p:nvSpPr>
        <p:spPr bwMode="auto">
          <a:xfrm>
            <a:off x="7772400" y="36576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6" name="Oval 19"/>
          <p:cNvSpPr>
            <a:spLocks noChangeArrowheads="1"/>
          </p:cNvSpPr>
          <p:nvPr/>
        </p:nvSpPr>
        <p:spPr bwMode="auto">
          <a:xfrm>
            <a:off x="76962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7" name="Oval 20"/>
          <p:cNvSpPr>
            <a:spLocks noChangeArrowheads="1"/>
          </p:cNvSpPr>
          <p:nvPr/>
        </p:nvSpPr>
        <p:spPr bwMode="auto">
          <a:xfrm>
            <a:off x="7412038" y="409416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8" name="Oval 21"/>
          <p:cNvSpPr>
            <a:spLocks noChangeArrowheads="1"/>
          </p:cNvSpPr>
          <p:nvPr/>
        </p:nvSpPr>
        <p:spPr bwMode="auto">
          <a:xfrm>
            <a:off x="7010400" y="4114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79" name="Oval 22"/>
          <p:cNvSpPr>
            <a:spLocks noChangeArrowheads="1"/>
          </p:cNvSpPr>
          <p:nvPr/>
        </p:nvSpPr>
        <p:spPr bwMode="auto">
          <a:xfrm>
            <a:off x="6553200" y="3962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0" name="Oval 23"/>
          <p:cNvSpPr>
            <a:spLocks noChangeArrowheads="1"/>
          </p:cNvSpPr>
          <p:nvPr/>
        </p:nvSpPr>
        <p:spPr bwMode="auto">
          <a:xfrm>
            <a:off x="6172200" y="3657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1" name="Oval 24"/>
          <p:cNvSpPr>
            <a:spLocks noChangeArrowheads="1"/>
          </p:cNvSpPr>
          <p:nvPr/>
        </p:nvSpPr>
        <p:spPr bwMode="auto">
          <a:xfrm>
            <a:off x="6096000" y="3124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2" name="Oval 25"/>
          <p:cNvSpPr>
            <a:spLocks noChangeArrowheads="1"/>
          </p:cNvSpPr>
          <p:nvPr/>
        </p:nvSpPr>
        <p:spPr bwMode="auto">
          <a:xfrm>
            <a:off x="6477000" y="3048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3" name="Oval 26"/>
          <p:cNvSpPr>
            <a:spLocks noChangeArrowheads="1"/>
          </p:cNvSpPr>
          <p:nvPr/>
        </p:nvSpPr>
        <p:spPr bwMode="auto">
          <a:xfrm>
            <a:off x="6858000" y="2819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4" name="Oval 27"/>
          <p:cNvSpPr>
            <a:spLocks noChangeArrowheads="1"/>
          </p:cNvSpPr>
          <p:nvPr/>
        </p:nvSpPr>
        <p:spPr bwMode="auto">
          <a:xfrm>
            <a:off x="7445375" y="2819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5" name="Oval 28"/>
          <p:cNvSpPr>
            <a:spLocks noChangeArrowheads="1"/>
          </p:cNvSpPr>
          <p:nvPr/>
        </p:nvSpPr>
        <p:spPr bwMode="auto">
          <a:xfrm>
            <a:off x="7162800" y="2514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6" name="Oval 29"/>
          <p:cNvSpPr>
            <a:spLocks noChangeArrowheads="1"/>
          </p:cNvSpPr>
          <p:nvPr/>
        </p:nvSpPr>
        <p:spPr bwMode="auto">
          <a:xfrm>
            <a:off x="6248400" y="2819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7" name="Oval 30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8" name="Oval 31"/>
          <p:cNvSpPr>
            <a:spLocks noChangeArrowheads="1"/>
          </p:cNvSpPr>
          <p:nvPr/>
        </p:nvSpPr>
        <p:spPr bwMode="auto">
          <a:xfrm>
            <a:off x="7162800" y="1981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89" name="Oval 32"/>
          <p:cNvSpPr>
            <a:spLocks noChangeArrowheads="1"/>
          </p:cNvSpPr>
          <p:nvPr/>
        </p:nvSpPr>
        <p:spPr bwMode="auto">
          <a:xfrm>
            <a:off x="6705600" y="22098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0" name="Oval 33"/>
          <p:cNvSpPr>
            <a:spLocks noChangeArrowheads="1"/>
          </p:cNvSpPr>
          <p:nvPr/>
        </p:nvSpPr>
        <p:spPr bwMode="auto">
          <a:xfrm>
            <a:off x="7445375" y="24384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1" name="Oval 34"/>
          <p:cNvSpPr>
            <a:spLocks noChangeArrowheads="1"/>
          </p:cNvSpPr>
          <p:nvPr/>
        </p:nvSpPr>
        <p:spPr bwMode="auto">
          <a:xfrm>
            <a:off x="7445375" y="1371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2" name="Oval 35"/>
          <p:cNvSpPr>
            <a:spLocks noChangeArrowheads="1"/>
          </p:cNvSpPr>
          <p:nvPr/>
        </p:nvSpPr>
        <p:spPr bwMode="auto">
          <a:xfrm>
            <a:off x="7696200" y="2133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3" name="Oval 36"/>
          <p:cNvSpPr>
            <a:spLocks noChangeArrowheads="1"/>
          </p:cNvSpPr>
          <p:nvPr/>
        </p:nvSpPr>
        <p:spPr bwMode="auto">
          <a:xfrm>
            <a:off x="7783513" y="2676525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4" name="Oval 37"/>
          <p:cNvSpPr>
            <a:spLocks noChangeArrowheads="1"/>
          </p:cNvSpPr>
          <p:nvPr/>
        </p:nvSpPr>
        <p:spPr bwMode="auto">
          <a:xfrm>
            <a:off x="7772400" y="3124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5" name="Oval 38"/>
          <p:cNvSpPr>
            <a:spLocks noChangeArrowheads="1"/>
          </p:cNvSpPr>
          <p:nvPr/>
        </p:nvSpPr>
        <p:spPr bwMode="auto">
          <a:xfrm>
            <a:off x="8153400" y="2895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6" name="Oval 39"/>
          <p:cNvSpPr>
            <a:spLocks noChangeArrowheads="1"/>
          </p:cNvSpPr>
          <p:nvPr/>
        </p:nvSpPr>
        <p:spPr bwMode="auto">
          <a:xfrm>
            <a:off x="8153400" y="2514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7" name="Oval 40"/>
          <p:cNvSpPr>
            <a:spLocks noChangeArrowheads="1"/>
          </p:cNvSpPr>
          <p:nvPr/>
        </p:nvSpPr>
        <p:spPr bwMode="auto">
          <a:xfrm>
            <a:off x="8077200" y="20574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8" name="Oval 41"/>
          <p:cNvSpPr>
            <a:spLocks noChangeArrowheads="1"/>
          </p:cNvSpPr>
          <p:nvPr/>
        </p:nvSpPr>
        <p:spPr bwMode="auto">
          <a:xfrm>
            <a:off x="7848600" y="1600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299" name="Oval 42"/>
          <p:cNvSpPr>
            <a:spLocks noChangeArrowheads="1"/>
          </p:cNvSpPr>
          <p:nvPr/>
        </p:nvSpPr>
        <p:spPr bwMode="auto">
          <a:xfrm>
            <a:off x="8458200" y="12954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0" name="Oval 43"/>
          <p:cNvSpPr>
            <a:spLocks noChangeArrowheads="1"/>
          </p:cNvSpPr>
          <p:nvPr/>
        </p:nvSpPr>
        <p:spPr bwMode="auto">
          <a:xfrm>
            <a:off x="8534400" y="17526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1" name="Oval 44"/>
          <p:cNvSpPr>
            <a:spLocks noChangeArrowheads="1"/>
          </p:cNvSpPr>
          <p:nvPr/>
        </p:nvSpPr>
        <p:spPr bwMode="auto">
          <a:xfrm>
            <a:off x="8839200" y="2362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2" name="Oval 45"/>
          <p:cNvSpPr>
            <a:spLocks noChangeArrowheads="1"/>
          </p:cNvSpPr>
          <p:nvPr/>
        </p:nvSpPr>
        <p:spPr bwMode="auto">
          <a:xfrm>
            <a:off x="8229600" y="3352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3" name="Oval 46"/>
          <p:cNvSpPr>
            <a:spLocks noChangeArrowheads="1"/>
          </p:cNvSpPr>
          <p:nvPr/>
        </p:nvSpPr>
        <p:spPr bwMode="auto">
          <a:xfrm>
            <a:off x="8686800" y="2895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4" name="Oval 47"/>
          <p:cNvSpPr>
            <a:spLocks noChangeArrowheads="1"/>
          </p:cNvSpPr>
          <p:nvPr/>
        </p:nvSpPr>
        <p:spPr bwMode="auto">
          <a:xfrm>
            <a:off x="9448800" y="2971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5" name="Oval 48"/>
          <p:cNvSpPr>
            <a:spLocks noChangeArrowheads="1"/>
          </p:cNvSpPr>
          <p:nvPr/>
        </p:nvSpPr>
        <p:spPr bwMode="auto">
          <a:xfrm>
            <a:off x="8458200" y="3886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6" name="Oval 49"/>
          <p:cNvSpPr>
            <a:spLocks noChangeArrowheads="1"/>
          </p:cNvSpPr>
          <p:nvPr/>
        </p:nvSpPr>
        <p:spPr bwMode="auto">
          <a:xfrm>
            <a:off x="9002713" y="3430588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7" name="Oval 50"/>
          <p:cNvSpPr>
            <a:spLocks noChangeArrowheads="1"/>
          </p:cNvSpPr>
          <p:nvPr/>
        </p:nvSpPr>
        <p:spPr bwMode="auto">
          <a:xfrm>
            <a:off x="8001000" y="4267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8" name="Oval 51"/>
          <p:cNvSpPr>
            <a:spLocks noChangeArrowheads="1"/>
          </p:cNvSpPr>
          <p:nvPr/>
        </p:nvSpPr>
        <p:spPr bwMode="auto">
          <a:xfrm>
            <a:off x="9067800" y="4343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09" name="Oval 52"/>
          <p:cNvSpPr>
            <a:spLocks noChangeArrowheads="1"/>
          </p:cNvSpPr>
          <p:nvPr/>
        </p:nvSpPr>
        <p:spPr bwMode="auto">
          <a:xfrm>
            <a:off x="8458200" y="4724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0" name="Oval 53"/>
          <p:cNvSpPr>
            <a:spLocks noChangeArrowheads="1"/>
          </p:cNvSpPr>
          <p:nvPr/>
        </p:nvSpPr>
        <p:spPr bwMode="auto">
          <a:xfrm>
            <a:off x="7620000" y="4572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1" name="Oval 54"/>
          <p:cNvSpPr>
            <a:spLocks noChangeArrowheads="1"/>
          </p:cNvSpPr>
          <p:nvPr/>
        </p:nvSpPr>
        <p:spPr bwMode="auto">
          <a:xfrm>
            <a:off x="7162800" y="4495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2" name="Oval 55"/>
          <p:cNvSpPr>
            <a:spLocks noChangeArrowheads="1"/>
          </p:cNvSpPr>
          <p:nvPr/>
        </p:nvSpPr>
        <p:spPr bwMode="auto">
          <a:xfrm>
            <a:off x="7543800" y="5029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3" name="Oval 56"/>
          <p:cNvSpPr>
            <a:spLocks noChangeArrowheads="1"/>
          </p:cNvSpPr>
          <p:nvPr/>
        </p:nvSpPr>
        <p:spPr bwMode="auto">
          <a:xfrm>
            <a:off x="8001000" y="5486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4" name="Oval 57"/>
          <p:cNvSpPr>
            <a:spLocks noChangeArrowheads="1"/>
          </p:cNvSpPr>
          <p:nvPr/>
        </p:nvSpPr>
        <p:spPr bwMode="auto">
          <a:xfrm>
            <a:off x="7391400" y="5486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5" name="Oval 58"/>
          <p:cNvSpPr>
            <a:spLocks noChangeArrowheads="1"/>
          </p:cNvSpPr>
          <p:nvPr/>
        </p:nvSpPr>
        <p:spPr bwMode="auto">
          <a:xfrm>
            <a:off x="6934200" y="5029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6" name="Oval 59"/>
          <p:cNvSpPr>
            <a:spLocks noChangeArrowheads="1"/>
          </p:cNvSpPr>
          <p:nvPr/>
        </p:nvSpPr>
        <p:spPr bwMode="auto">
          <a:xfrm>
            <a:off x="6629400" y="4572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7" name="Oval 60"/>
          <p:cNvSpPr>
            <a:spLocks noChangeArrowheads="1"/>
          </p:cNvSpPr>
          <p:nvPr/>
        </p:nvSpPr>
        <p:spPr bwMode="auto">
          <a:xfrm>
            <a:off x="6019800" y="4267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8" name="Oval 61"/>
          <p:cNvSpPr>
            <a:spLocks noChangeArrowheads="1"/>
          </p:cNvSpPr>
          <p:nvPr/>
        </p:nvSpPr>
        <p:spPr bwMode="auto">
          <a:xfrm>
            <a:off x="6248400" y="4953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19" name="Oval 62"/>
          <p:cNvSpPr>
            <a:spLocks noChangeArrowheads="1"/>
          </p:cNvSpPr>
          <p:nvPr/>
        </p:nvSpPr>
        <p:spPr bwMode="auto">
          <a:xfrm>
            <a:off x="6477000" y="5486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0" name="Oval 63"/>
          <p:cNvSpPr>
            <a:spLocks noChangeArrowheads="1"/>
          </p:cNvSpPr>
          <p:nvPr/>
        </p:nvSpPr>
        <p:spPr bwMode="auto">
          <a:xfrm>
            <a:off x="5638800" y="5638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1" name="Oval 64"/>
          <p:cNvSpPr>
            <a:spLocks noChangeArrowheads="1"/>
          </p:cNvSpPr>
          <p:nvPr/>
        </p:nvSpPr>
        <p:spPr bwMode="auto">
          <a:xfrm>
            <a:off x="5562600" y="5029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2" name="Oval 65"/>
          <p:cNvSpPr>
            <a:spLocks noChangeArrowheads="1"/>
          </p:cNvSpPr>
          <p:nvPr/>
        </p:nvSpPr>
        <p:spPr bwMode="auto">
          <a:xfrm>
            <a:off x="5029200" y="4267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3" name="Oval 66"/>
          <p:cNvSpPr>
            <a:spLocks noChangeArrowheads="1"/>
          </p:cNvSpPr>
          <p:nvPr/>
        </p:nvSpPr>
        <p:spPr bwMode="auto">
          <a:xfrm>
            <a:off x="55626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4" name="Oval 67"/>
          <p:cNvSpPr>
            <a:spLocks noChangeArrowheads="1"/>
          </p:cNvSpPr>
          <p:nvPr/>
        </p:nvSpPr>
        <p:spPr bwMode="auto">
          <a:xfrm>
            <a:off x="5791200" y="3429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5" name="Oval 68"/>
          <p:cNvSpPr>
            <a:spLocks noChangeArrowheads="1"/>
          </p:cNvSpPr>
          <p:nvPr/>
        </p:nvSpPr>
        <p:spPr bwMode="auto">
          <a:xfrm>
            <a:off x="5257800" y="2971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6" name="Oval 69"/>
          <p:cNvSpPr>
            <a:spLocks noChangeArrowheads="1"/>
          </p:cNvSpPr>
          <p:nvPr/>
        </p:nvSpPr>
        <p:spPr bwMode="auto">
          <a:xfrm>
            <a:off x="5791200" y="2590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7" name="Oval 70"/>
          <p:cNvSpPr>
            <a:spLocks noChangeArrowheads="1"/>
          </p:cNvSpPr>
          <p:nvPr/>
        </p:nvSpPr>
        <p:spPr bwMode="auto">
          <a:xfrm>
            <a:off x="6248400" y="24384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8" name="Oval 71"/>
          <p:cNvSpPr>
            <a:spLocks noChangeArrowheads="1"/>
          </p:cNvSpPr>
          <p:nvPr/>
        </p:nvSpPr>
        <p:spPr bwMode="auto">
          <a:xfrm>
            <a:off x="5867400" y="1828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29" name="Oval 72"/>
          <p:cNvSpPr>
            <a:spLocks noChangeArrowheads="1"/>
          </p:cNvSpPr>
          <p:nvPr/>
        </p:nvSpPr>
        <p:spPr bwMode="auto">
          <a:xfrm>
            <a:off x="6553200" y="1600200"/>
            <a:ext cx="152400" cy="152400"/>
          </a:xfrm>
          <a:prstGeom prst="ellipse">
            <a:avLst/>
          </a:prstGeom>
          <a:solidFill>
            <a:srgbClr val="FFC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0" name="Oval 73"/>
          <p:cNvSpPr>
            <a:spLocks noChangeArrowheads="1"/>
          </p:cNvSpPr>
          <p:nvPr/>
        </p:nvSpPr>
        <p:spPr bwMode="auto">
          <a:xfrm>
            <a:off x="5715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1" name="Oval 74"/>
          <p:cNvSpPr>
            <a:spLocks noChangeArrowheads="1"/>
          </p:cNvSpPr>
          <p:nvPr/>
        </p:nvSpPr>
        <p:spPr bwMode="auto">
          <a:xfrm>
            <a:off x="5257800" y="1600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2" name="Oval 75"/>
          <p:cNvSpPr>
            <a:spLocks noChangeArrowheads="1"/>
          </p:cNvSpPr>
          <p:nvPr/>
        </p:nvSpPr>
        <p:spPr bwMode="auto">
          <a:xfrm>
            <a:off x="5181600" y="2209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3" name="Oval 76"/>
          <p:cNvSpPr>
            <a:spLocks noChangeArrowheads="1"/>
          </p:cNvSpPr>
          <p:nvPr/>
        </p:nvSpPr>
        <p:spPr bwMode="auto">
          <a:xfrm>
            <a:off x="4800600" y="2667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4" name="Oval 77"/>
          <p:cNvSpPr>
            <a:spLocks noChangeArrowheads="1"/>
          </p:cNvSpPr>
          <p:nvPr/>
        </p:nvSpPr>
        <p:spPr bwMode="auto">
          <a:xfrm>
            <a:off x="5181600" y="3505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5" name="Oval 78"/>
          <p:cNvSpPr>
            <a:spLocks noChangeArrowheads="1"/>
          </p:cNvSpPr>
          <p:nvPr/>
        </p:nvSpPr>
        <p:spPr bwMode="auto">
          <a:xfrm>
            <a:off x="4419600" y="3581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6" name="Oval 79"/>
          <p:cNvSpPr>
            <a:spLocks noChangeArrowheads="1"/>
          </p:cNvSpPr>
          <p:nvPr/>
        </p:nvSpPr>
        <p:spPr bwMode="auto">
          <a:xfrm>
            <a:off x="4343400" y="44196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7" name="Oval 80"/>
          <p:cNvSpPr>
            <a:spLocks noChangeArrowheads="1"/>
          </p:cNvSpPr>
          <p:nvPr/>
        </p:nvSpPr>
        <p:spPr bwMode="auto">
          <a:xfrm>
            <a:off x="4572000" y="5257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8" name="Oval 81"/>
          <p:cNvSpPr>
            <a:spLocks noChangeArrowheads="1"/>
          </p:cNvSpPr>
          <p:nvPr/>
        </p:nvSpPr>
        <p:spPr bwMode="auto">
          <a:xfrm>
            <a:off x="3886200" y="5638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39" name="Oval 82"/>
          <p:cNvSpPr>
            <a:spLocks noChangeArrowheads="1"/>
          </p:cNvSpPr>
          <p:nvPr/>
        </p:nvSpPr>
        <p:spPr bwMode="auto">
          <a:xfrm>
            <a:off x="3429000" y="48768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0" name="Oval 83"/>
          <p:cNvSpPr>
            <a:spLocks noChangeArrowheads="1"/>
          </p:cNvSpPr>
          <p:nvPr/>
        </p:nvSpPr>
        <p:spPr bwMode="auto">
          <a:xfrm>
            <a:off x="3429000" y="39624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1" name="Oval 84"/>
          <p:cNvSpPr>
            <a:spLocks noChangeArrowheads="1"/>
          </p:cNvSpPr>
          <p:nvPr/>
        </p:nvSpPr>
        <p:spPr bwMode="auto">
          <a:xfrm>
            <a:off x="4038600" y="27432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2" name="Oval 85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3" name="Oval 87"/>
          <p:cNvSpPr>
            <a:spLocks noChangeArrowheads="1"/>
          </p:cNvSpPr>
          <p:nvPr/>
        </p:nvSpPr>
        <p:spPr bwMode="auto">
          <a:xfrm>
            <a:off x="3352800" y="3048000"/>
            <a:ext cx="152400" cy="1524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4" name="Oval 88"/>
          <p:cNvSpPr>
            <a:spLocks noChangeArrowheads="1"/>
          </p:cNvSpPr>
          <p:nvPr/>
        </p:nvSpPr>
        <p:spPr bwMode="auto">
          <a:xfrm>
            <a:off x="2286000" y="47244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5" name="Oval 89"/>
          <p:cNvSpPr>
            <a:spLocks noChangeArrowheads="1"/>
          </p:cNvSpPr>
          <p:nvPr/>
        </p:nvSpPr>
        <p:spPr bwMode="auto">
          <a:xfrm>
            <a:off x="2362200" y="5791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6" name="Oval 90"/>
          <p:cNvSpPr>
            <a:spLocks noChangeArrowheads="1"/>
          </p:cNvSpPr>
          <p:nvPr/>
        </p:nvSpPr>
        <p:spPr bwMode="auto">
          <a:xfrm>
            <a:off x="2362200" y="3505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7" name="Oval 91"/>
          <p:cNvSpPr>
            <a:spLocks noChangeArrowheads="1"/>
          </p:cNvSpPr>
          <p:nvPr/>
        </p:nvSpPr>
        <p:spPr bwMode="auto">
          <a:xfrm>
            <a:off x="2514600" y="22860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8" name="Oval 92"/>
          <p:cNvSpPr>
            <a:spLocks noChangeArrowheads="1"/>
          </p:cNvSpPr>
          <p:nvPr/>
        </p:nvSpPr>
        <p:spPr bwMode="auto">
          <a:xfrm>
            <a:off x="2667000" y="12192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49" name="Oval 93"/>
          <p:cNvSpPr>
            <a:spLocks noChangeArrowheads="1"/>
          </p:cNvSpPr>
          <p:nvPr/>
        </p:nvSpPr>
        <p:spPr bwMode="auto">
          <a:xfrm>
            <a:off x="4114800" y="1066800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50" name="Line 113"/>
          <p:cNvSpPr>
            <a:spLocks noChangeShapeType="1"/>
          </p:cNvSpPr>
          <p:nvPr/>
        </p:nvSpPr>
        <p:spPr bwMode="auto">
          <a:xfrm>
            <a:off x="7162800" y="2924175"/>
            <a:ext cx="0" cy="1219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51" name="Line 114"/>
          <p:cNvSpPr>
            <a:spLocks noChangeShapeType="1"/>
          </p:cNvSpPr>
          <p:nvPr/>
        </p:nvSpPr>
        <p:spPr bwMode="auto">
          <a:xfrm rot="-5400000">
            <a:off x="7172325" y="2924175"/>
            <a:ext cx="0" cy="12192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52" name="Title 99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ru-RU" dirty="0"/>
              <a:t>Скорость сходимости</a:t>
            </a:r>
            <a:endParaRPr lang="de-CH" dirty="0"/>
          </a:p>
        </p:txBody>
      </p:sp>
      <p:sp>
        <p:nvSpPr>
          <p:cNvPr id="108" name="Content Placeholder 2"/>
          <p:cNvSpPr>
            <a:spLocks noGrp="1"/>
          </p:cNvSpPr>
          <p:nvPr>
            <p:ph idx="1"/>
          </p:nvPr>
        </p:nvSpPr>
        <p:spPr>
          <a:xfrm>
            <a:off x="1980565" y="6142829"/>
            <a:ext cx="8229600" cy="703263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800" dirty="0"/>
              <a:t>Присвойте всем точкам в радиусе r/c пути поиска режим -&gt; уменьшить количество точек данных для поиска.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10075863" y="6416675"/>
            <a:ext cx="2116137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26-Oct-17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0853738" y="6416675"/>
            <a:ext cx="1338262" cy="365125"/>
          </a:xfrm>
          <a:prstGeom prst="rect">
            <a:avLst/>
          </a:prstGeom>
        </p:spPr>
        <p:txBody>
          <a:bodyPr/>
          <a:lstStyle/>
          <a:p>
            <a:fld id="{CF7DC490-98B8-074B-BB30-37775A2447EF}" type="slidenum">
              <a:rPr lang="en-US" smtClean="0">
                <a:solidFill>
                  <a:prstClr val="white"/>
                </a:solidFill>
              </a:rPr>
              <a:pPr/>
              <a:t>49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6353" name="Oval 78"/>
          <p:cNvSpPr>
            <a:spLocks noChangeArrowheads="1"/>
          </p:cNvSpPr>
          <p:nvPr/>
        </p:nvSpPr>
        <p:spPr bwMode="auto">
          <a:xfrm>
            <a:off x="4087813" y="163988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54" name="Oval 78"/>
          <p:cNvSpPr>
            <a:spLocks noChangeArrowheads="1"/>
          </p:cNvSpPr>
          <p:nvPr/>
        </p:nvSpPr>
        <p:spPr bwMode="auto">
          <a:xfrm>
            <a:off x="4891088" y="1858963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55" name="Oval 102"/>
          <p:cNvSpPr>
            <a:spLocks noChangeArrowheads="1"/>
          </p:cNvSpPr>
          <p:nvPr/>
        </p:nvSpPr>
        <p:spPr bwMode="auto">
          <a:xfrm>
            <a:off x="6446838" y="2822576"/>
            <a:ext cx="1439862" cy="1439863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56" name="Freeform 99"/>
          <p:cNvSpPr>
            <a:spLocks/>
          </p:cNvSpPr>
          <p:nvPr/>
        </p:nvSpPr>
        <p:spPr bwMode="auto">
          <a:xfrm>
            <a:off x="3516314" y="1863725"/>
            <a:ext cx="3635375" cy="1663700"/>
          </a:xfrm>
          <a:custGeom>
            <a:avLst/>
            <a:gdLst>
              <a:gd name="T0" fmla="*/ 0 w 3635828"/>
              <a:gd name="T1" fmla="*/ 127977 h 1662792"/>
              <a:gd name="T2" fmla="*/ 1922440 w 3635828"/>
              <a:gd name="T3" fmla="*/ 433154 h 1662792"/>
              <a:gd name="T4" fmla="*/ 3635375 w 3635828"/>
              <a:gd name="T5" fmla="*/ 1663700 h 1662792"/>
              <a:gd name="T6" fmla="*/ 0 60000 65536"/>
              <a:gd name="T7" fmla="*/ 0 60000 65536"/>
              <a:gd name="T8" fmla="*/ 0 60000 65536"/>
              <a:gd name="T9" fmla="*/ 0 w 3635828"/>
              <a:gd name="T10" fmla="*/ 0 h 1662792"/>
              <a:gd name="T11" fmla="*/ 3635828 w 3635828"/>
              <a:gd name="T12" fmla="*/ 1662792 h 16627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35828" h="1662792">
                <a:moveTo>
                  <a:pt x="0" y="127907"/>
                </a:moveTo>
                <a:cubicBezTo>
                  <a:pt x="600528" y="0"/>
                  <a:pt x="1316709" y="177104"/>
                  <a:pt x="1922680" y="432918"/>
                </a:cubicBezTo>
                <a:cubicBezTo>
                  <a:pt x="2528651" y="688732"/>
                  <a:pt x="3024413" y="1023256"/>
                  <a:pt x="3635828" y="1662792"/>
                </a:cubicBezTo>
              </a:path>
            </a:pathLst>
          </a:custGeom>
          <a:noFill/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57" name="Oval 102"/>
          <p:cNvSpPr>
            <a:spLocks noChangeArrowheads="1"/>
          </p:cNvSpPr>
          <p:nvPr/>
        </p:nvSpPr>
        <p:spPr bwMode="auto">
          <a:xfrm>
            <a:off x="2846388" y="1274763"/>
            <a:ext cx="1439862" cy="1439862"/>
          </a:xfrm>
          <a:prstGeom prst="ellips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58" name="Oval 102"/>
          <p:cNvSpPr>
            <a:spLocks noChangeArrowheads="1"/>
          </p:cNvSpPr>
          <p:nvPr/>
        </p:nvSpPr>
        <p:spPr bwMode="auto">
          <a:xfrm>
            <a:off x="4854576" y="1676401"/>
            <a:ext cx="1439863" cy="1439863"/>
          </a:xfrm>
          <a:prstGeom prst="ellipse">
            <a:avLst/>
          </a:pr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59" name="Freeform 104"/>
          <p:cNvSpPr>
            <a:spLocks/>
          </p:cNvSpPr>
          <p:nvPr/>
        </p:nvSpPr>
        <p:spPr bwMode="auto">
          <a:xfrm>
            <a:off x="3540125" y="2333626"/>
            <a:ext cx="3322638" cy="1458913"/>
          </a:xfrm>
          <a:custGeom>
            <a:avLst/>
            <a:gdLst>
              <a:gd name="T0" fmla="*/ 0 w 3322683"/>
              <a:gd name="T1" fmla="*/ 17443 h 1459603"/>
              <a:gd name="T2" fmla="*/ 1935164 w 3322683"/>
              <a:gd name="T3" fmla="*/ 400537 h 1459603"/>
              <a:gd name="T4" fmla="*/ 3322638 w 3322683"/>
              <a:gd name="T5" fmla="*/ 1458913 h 1459603"/>
              <a:gd name="T6" fmla="*/ 0 60000 65536"/>
              <a:gd name="T7" fmla="*/ 0 60000 65536"/>
              <a:gd name="T8" fmla="*/ 0 60000 65536"/>
              <a:gd name="T9" fmla="*/ 0 w 3322683"/>
              <a:gd name="T10" fmla="*/ 0 h 1459603"/>
              <a:gd name="T11" fmla="*/ 3322683 w 3322683"/>
              <a:gd name="T12" fmla="*/ 1459603 h 14596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22683" h="1459603">
                <a:moveTo>
                  <a:pt x="0" y="17451"/>
                </a:moveTo>
                <a:cubicBezTo>
                  <a:pt x="587856" y="0"/>
                  <a:pt x="1381409" y="160367"/>
                  <a:pt x="1935189" y="400726"/>
                </a:cubicBezTo>
                <a:cubicBezTo>
                  <a:pt x="2488970" y="641085"/>
                  <a:pt x="2711268" y="820067"/>
                  <a:pt x="3322683" y="1459603"/>
                </a:cubicBezTo>
              </a:path>
            </a:pathLst>
          </a:custGeom>
          <a:noFill/>
          <a:ln w="19050" cap="sq" cmpd="sng" algn="ctr">
            <a:solidFill>
              <a:srgbClr val="FF66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6360" name="Freeform 105"/>
          <p:cNvSpPr>
            <a:spLocks/>
          </p:cNvSpPr>
          <p:nvPr/>
        </p:nvSpPr>
        <p:spPr bwMode="auto">
          <a:xfrm>
            <a:off x="3576639" y="1603376"/>
            <a:ext cx="3870325" cy="1660525"/>
          </a:xfrm>
          <a:custGeom>
            <a:avLst/>
            <a:gdLst>
              <a:gd name="T0" fmla="*/ 0 w 3870378"/>
              <a:gd name="T1" fmla="*/ 17451 h 1660536"/>
              <a:gd name="T2" fmla="*/ 2044700 w 3870378"/>
              <a:gd name="T3" fmla="*/ 418174 h 1660536"/>
              <a:gd name="T4" fmla="*/ 3870325 w 3870378"/>
              <a:gd name="T5" fmla="*/ 1660525 h 1660536"/>
              <a:gd name="T6" fmla="*/ 0 60000 65536"/>
              <a:gd name="T7" fmla="*/ 0 60000 65536"/>
              <a:gd name="T8" fmla="*/ 0 60000 65536"/>
              <a:gd name="T9" fmla="*/ 0 w 3870378"/>
              <a:gd name="T10" fmla="*/ 0 h 1660536"/>
              <a:gd name="T11" fmla="*/ 3870378 w 3870378"/>
              <a:gd name="T12" fmla="*/ 1660536 h 1660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70378" h="1660536">
                <a:moveTo>
                  <a:pt x="0" y="17451"/>
                </a:moveTo>
                <a:cubicBezTo>
                  <a:pt x="587856" y="0"/>
                  <a:pt x="1399665" y="144329"/>
                  <a:pt x="2044728" y="418177"/>
                </a:cubicBezTo>
                <a:cubicBezTo>
                  <a:pt x="2689791" y="692025"/>
                  <a:pt x="3258963" y="1021000"/>
                  <a:pt x="3870378" y="1660536"/>
                </a:cubicBezTo>
              </a:path>
            </a:pathLst>
          </a:custGeom>
          <a:noFill/>
          <a:ln w="19050" cap="sq" cmpd="sng" algn="ctr">
            <a:solidFill>
              <a:srgbClr val="FF6600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96362" name="Straight Arrow Connector 109"/>
          <p:cNvCxnSpPr>
            <a:cxnSpLocks noChangeShapeType="1"/>
          </p:cNvCxnSpPr>
          <p:nvPr/>
        </p:nvCxnSpPr>
        <p:spPr bwMode="auto">
          <a:xfrm rot="16200000" flipH="1">
            <a:off x="3461545" y="2120108"/>
            <a:ext cx="339725" cy="109537"/>
          </a:xfrm>
          <a:prstGeom prst="straightConnector1">
            <a:avLst/>
          </a:prstGeom>
          <a:noFill/>
          <a:ln w="19050" cap="sq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6363" name="Picture 116" descr="TP_tmp.emf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38" y="2041525"/>
            <a:ext cx="431800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364" name="Oval 102"/>
          <p:cNvSpPr>
            <a:spLocks noChangeArrowheads="1"/>
          </p:cNvSpPr>
          <p:nvPr/>
        </p:nvSpPr>
        <p:spPr bwMode="auto">
          <a:xfrm>
            <a:off x="3206750" y="1635125"/>
            <a:ext cx="719138" cy="719138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65" name="Oval 102"/>
          <p:cNvSpPr>
            <a:spLocks noChangeArrowheads="1"/>
          </p:cNvSpPr>
          <p:nvPr/>
        </p:nvSpPr>
        <p:spPr bwMode="auto">
          <a:xfrm>
            <a:off x="5214939" y="2036764"/>
            <a:ext cx="719137" cy="719137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66" name="Oval 102"/>
          <p:cNvSpPr>
            <a:spLocks noChangeArrowheads="1"/>
          </p:cNvSpPr>
          <p:nvPr/>
        </p:nvSpPr>
        <p:spPr bwMode="auto">
          <a:xfrm>
            <a:off x="6805614" y="3182939"/>
            <a:ext cx="720725" cy="720725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6367" name="Oval 86"/>
          <p:cNvSpPr>
            <a:spLocks noChangeArrowheads="1"/>
          </p:cNvSpPr>
          <p:nvPr/>
        </p:nvSpPr>
        <p:spPr bwMode="auto">
          <a:xfrm>
            <a:off x="3505200" y="19050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11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261461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/>
          <a:p>
            <a:r>
              <a:rPr lang="ru-RU" dirty="0"/>
              <a:t>Цель сегментации</a:t>
            </a:r>
            <a:endParaRPr lang="de-CH" dirty="0"/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ru-RU" dirty="0"/>
              <a:t>Разделите изображение на схожие "объекты"</a:t>
            </a:r>
            <a:endParaRPr lang="de-CH" dirty="0"/>
          </a:p>
          <a:p>
            <a:r>
              <a:rPr lang="ru-RU" dirty="0"/>
              <a:t>Сгруппировать похожие по виду пиксели для эффективности дальнейшей обработки</a:t>
            </a:r>
          </a:p>
          <a:p>
            <a:endParaRPr lang="de-CH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763" y="3549651"/>
            <a:ext cx="2241550" cy="274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926" y="3551237"/>
            <a:ext cx="22764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881312" y="6294438"/>
            <a:ext cx="611028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X. </a:t>
            </a:r>
            <a:r>
              <a:rPr lang="en-US" sz="1200" dirty="0" err="1">
                <a:solidFill>
                  <a:srgbClr val="000000"/>
                </a:solidFill>
                <a:cs typeface="Arial" pitchFamily="34" charset="0"/>
              </a:rPr>
              <a:t>Ren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 and J. </a:t>
            </a:r>
            <a:r>
              <a:rPr lang="en-US" sz="1200" dirty="0" err="1">
                <a:solidFill>
                  <a:srgbClr val="000000"/>
                </a:solidFill>
                <a:cs typeface="Arial" pitchFamily="34" charset="0"/>
              </a:rPr>
              <a:t>Malik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. 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  <a:hlinkClick r:id="rId4"/>
              </a:rPr>
              <a:t>Learning a classification model for segmentation.</a:t>
            </a:r>
            <a:r>
              <a:rPr lang="en-US" sz="1200" dirty="0">
                <a:solidFill>
                  <a:srgbClr val="000000"/>
                </a:solidFill>
                <a:cs typeface="Arial" pitchFamily="34" charset="0"/>
              </a:rPr>
              <a:t> ICCV 2003.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076325" y="4694237"/>
            <a:ext cx="18557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000" b="1">
                <a:solidFill>
                  <a:schemeClr val="bg2"/>
                </a:solidFill>
                <a:latin typeface="Trebuchet MS" pitchFamily="34" charset="0"/>
              </a:defRPr>
            </a:lvl1pPr>
            <a:lvl2pPr marL="742950" indent="-285750">
              <a:defRPr sz="2000" b="1">
                <a:solidFill>
                  <a:schemeClr val="bg2"/>
                </a:solidFill>
                <a:latin typeface="Trebuchet MS" pitchFamily="34" charset="0"/>
              </a:defRPr>
            </a:lvl2pPr>
            <a:lvl3pPr marL="11430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3pPr>
            <a:lvl4pPr marL="16002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4pPr>
            <a:lvl5pPr marL="2057400" indent="-228600">
              <a:defRPr sz="2000" b="1">
                <a:solidFill>
                  <a:schemeClr val="bg2"/>
                </a:solidFill>
                <a:latin typeface="Trebuchet M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2"/>
                </a:solidFill>
                <a:latin typeface="Trebuchet MS" pitchFamily="34" charset="0"/>
              </a:defRPr>
            </a:lvl9pPr>
          </a:lstStyle>
          <a:p>
            <a:r>
              <a:rPr lang="en-US">
                <a:solidFill>
                  <a:srgbClr val="000000"/>
                </a:solidFill>
                <a:cs typeface="Arial" pitchFamily="34" charset="0"/>
              </a:rPr>
              <a:t>“superpixels”</a:t>
            </a:r>
          </a:p>
        </p:txBody>
      </p:sp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5385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Технические нюансы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3001" y="1905000"/>
            <a:ext cx="8780414" cy="3581400"/>
            <a:chOff x="744586" y="1905000"/>
            <a:chExt cx="7654827" cy="284956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4586" y="1905000"/>
              <a:ext cx="7654827" cy="2362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b="94469"/>
            <a:stretch/>
          </p:blipFill>
          <p:spPr>
            <a:xfrm>
              <a:off x="781958" y="4495800"/>
              <a:ext cx="7580081" cy="258762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105400" y="4495800"/>
              <a:ext cx="3256639" cy="2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9328309" y="6048573"/>
            <a:ext cx="2025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cs typeface="Arial" pitchFamily="34" charset="0"/>
              </a:rPr>
              <a:t>Comaniciu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 &amp; Meer, 2002 </a:t>
            </a:r>
            <a:endParaRPr lang="en-US" sz="1400" dirty="0"/>
          </a:p>
        </p:txBody>
      </p:sp>
      <p:sp>
        <p:nvSpPr>
          <p:cNvPr id="11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492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ядра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83" y="1441963"/>
            <a:ext cx="5984699" cy="4914387"/>
          </a:xfrm>
          <a:prstGeom prst="rect">
            <a:avLst/>
          </a:prstGeom>
        </p:spPr>
      </p:pic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51</a:t>
            </a:fld>
            <a:endParaRPr lang="ru-RU"/>
          </a:p>
        </p:txBody>
      </p:sp>
      <p:sp>
        <p:nvSpPr>
          <p:cNvPr id="6" name="Rectangle 8"/>
          <p:cNvSpPr/>
          <p:nvPr/>
        </p:nvSpPr>
        <p:spPr>
          <a:xfrm>
            <a:off x="9328309" y="6048573"/>
            <a:ext cx="2025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cs typeface="Arial" pitchFamily="34" charset="0"/>
              </a:rPr>
              <a:t>Comaniciu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 &amp; Meer, 2002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44240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Технические нюансы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74900" y="4743272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Term </a:t>
            </a:r>
            <a:r>
              <a:rPr lang="ru-RU" dirty="0"/>
              <a:t>1: это пропорционально оценке плотности при x (аналогично уравнению 1 </a:t>
            </a:r>
            <a:r>
              <a:rPr lang="en-US" dirty="0"/>
              <a:t>- </a:t>
            </a:r>
            <a:r>
              <a:rPr lang="ru-RU" dirty="0"/>
              <a:t>два слайда назад).</a:t>
            </a:r>
          </a:p>
          <a:p>
            <a:pPr marL="285750" indent="-285750">
              <a:buFont typeface="Arial" charset="0"/>
              <a:buChar char="•"/>
            </a:pPr>
            <a:endParaRPr lang="ru-RU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Term </a:t>
            </a:r>
            <a:r>
              <a:rPr lang="ru-RU" dirty="0"/>
              <a:t>2: это вектор среднего сдвига, который указывает в направлении максимальной плотности.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550836" y="2556509"/>
            <a:ext cx="7496727" cy="1684338"/>
            <a:chOff x="753700" y="1676400"/>
            <a:chExt cx="7496727" cy="168433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11731" b="52037"/>
            <a:stretch/>
          </p:blipFill>
          <p:spPr>
            <a:xfrm>
              <a:off x="753700" y="1676400"/>
              <a:ext cx="7496727" cy="16764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28098" y="3101976"/>
              <a:ext cx="922329" cy="2587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23000" sx="1000" sy="1000" rotWithShape="0">
                <a:srgbClr val="000000"/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31087" t="24155" r="35068" b="39806"/>
          <a:stretch/>
        </p:blipFill>
        <p:spPr>
          <a:xfrm>
            <a:off x="5003801" y="1614604"/>
            <a:ext cx="2590799" cy="8513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2636519" y="1892368"/>
            <a:ext cx="758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Взять производную:</a:t>
            </a:r>
          </a:p>
        </p:txBody>
      </p:sp>
      <p:sp>
        <p:nvSpPr>
          <p:cNvPr id="12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52</a:t>
            </a:fld>
            <a:endParaRPr lang="ru-RU"/>
          </a:p>
        </p:txBody>
      </p:sp>
      <p:sp>
        <p:nvSpPr>
          <p:cNvPr id="14" name="Rectangle 8"/>
          <p:cNvSpPr/>
          <p:nvPr/>
        </p:nvSpPr>
        <p:spPr>
          <a:xfrm>
            <a:off x="9328309" y="6048573"/>
            <a:ext cx="2025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cs typeface="Arial" pitchFamily="34" charset="0"/>
              </a:rPr>
              <a:t>Comaniciu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 &amp; Meer, 2002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674978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Технические нюансы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62200" y="1508226"/>
            <a:ext cx="7848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Наконец, процедура среднего сдвига от заданной точки </a:t>
            </a:r>
            <a:r>
              <a:rPr lang="ru-RU" dirty="0" err="1"/>
              <a:t>xt</a:t>
            </a:r>
            <a:r>
              <a:rPr lang="ru-RU" dirty="0"/>
              <a:t>:</a:t>
            </a:r>
          </a:p>
          <a:p>
            <a:r>
              <a:rPr lang="ru-RU" dirty="0"/>
              <a:t>1. Компьютер средний вектор сдвига m: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2. Переведите окно плотности: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3. </a:t>
            </a:r>
            <a:r>
              <a:rPr lang="ru-RU"/>
              <a:t>Итерируйте </a:t>
            </a:r>
            <a:r>
              <a:rPr lang="ru-RU" dirty="0"/>
              <a:t>шаги 1 и 2 до сходимости.</a:t>
            </a:r>
          </a:p>
          <a:p>
            <a:endParaRPr lang="ru-RU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51742" t="84676" r="24006" b="9472"/>
          <a:stretch/>
        </p:blipFill>
        <p:spPr>
          <a:xfrm>
            <a:off x="4572000" y="4438153"/>
            <a:ext cx="3048000" cy="4539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60795" t="91894" r="24006"/>
          <a:stretch/>
        </p:blipFill>
        <p:spPr>
          <a:xfrm>
            <a:off x="5463099" y="5470269"/>
            <a:ext cx="1265802" cy="416658"/>
          </a:xfrm>
          <a:prstGeom prst="rect">
            <a:avLst/>
          </a:prstGeom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53</a:t>
            </a:fld>
            <a:endParaRPr lang="ru-RU"/>
          </a:p>
        </p:txBody>
      </p:sp>
      <p:sp>
        <p:nvSpPr>
          <p:cNvPr id="11" name="Rectangle 8"/>
          <p:cNvSpPr/>
          <p:nvPr/>
        </p:nvSpPr>
        <p:spPr>
          <a:xfrm>
            <a:off x="9328309" y="6048573"/>
            <a:ext cx="20254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cs typeface="Arial" pitchFamily="34" charset="0"/>
              </a:rPr>
              <a:t>Comaniciu</a:t>
            </a:r>
            <a:r>
              <a:rPr lang="en-US" sz="1400" dirty="0">
                <a:solidFill>
                  <a:srgbClr val="000000"/>
                </a:solidFill>
                <a:cs typeface="Arial" pitchFamily="34" charset="0"/>
              </a:rPr>
              <a:t> &amp; Meer, 2002 </a:t>
            </a:r>
            <a:endParaRPr lang="en-US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5" y="2431744"/>
            <a:ext cx="425767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89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229600" cy="1143000"/>
          </a:xfrm>
        </p:spPr>
        <p:txBody>
          <a:bodyPr/>
          <a:lstStyle/>
          <a:p>
            <a:r>
              <a:rPr lang="ru-RU" dirty="0"/>
              <a:t>Итоги:</a:t>
            </a:r>
            <a:r>
              <a:rPr lang="en-US" dirty="0"/>
              <a:t> Mean-Shift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30363"/>
            <a:ext cx="9606280" cy="4525963"/>
          </a:xfrm>
        </p:spPr>
        <p:txBody>
          <a:bodyPr>
            <a:normAutofit fontScale="92500" lnSpcReduction="20000"/>
          </a:bodyPr>
          <a:lstStyle/>
          <a:p>
            <a:r>
              <a:rPr lang="ru-RU" b="1" dirty="0"/>
              <a:t>Плюсы:</a:t>
            </a:r>
            <a:endParaRPr lang="en-US" b="1" dirty="0"/>
          </a:p>
          <a:p>
            <a:pPr lvl="1"/>
            <a:r>
              <a:rPr lang="ru-RU" dirty="0"/>
              <a:t>Общий, независимый от применения инструмент</a:t>
            </a:r>
          </a:p>
          <a:p>
            <a:pPr lvl="1"/>
            <a:r>
              <a:rPr lang="ru-RU" dirty="0"/>
              <a:t>Не содержит моделей, не принимает никакой предшествующей формы (сферической, эллиптической и т.д.) на кластеры данных</a:t>
            </a:r>
          </a:p>
          <a:p>
            <a:pPr lvl="1"/>
            <a:r>
              <a:rPr lang="ru-RU" dirty="0"/>
              <a:t>Только один параметр (размер окна h) </a:t>
            </a:r>
          </a:p>
          <a:p>
            <a:pPr lvl="2"/>
            <a:r>
              <a:rPr lang="ru-RU" dirty="0"/>
              <a:t>h имеет физическое значение (в отличие от k-средних)</a:t>
            </a:r>
          </a:p>
          <a:p>
            <a:pPr lvl="1"/>
            <a:r>
              <a:rPr lang="ru-RU" dirty="0"/>
              <a:t>Находит переменное количество режимов</a:t>
            </a:r>
          </a:p>
          <a:p>
            <a:pPr lvl="1"/>
            <a:r>
              <a:rPr lang="ru-RU" dirty="0"/>
              <a:t>Надежен на прорыв</a:t>
            </a:r>
          </a:p>
          <a:p>
            <a:pPr lvl="1"/>
            <a:endParaRPr lang="en-US" sz="1200" dirty="0"/>
          </a:p>
          <a:p>
            <a:r>
              <a:rPr lang="ru-RU" b="1" dirty="0"/>
              <a:t>Минусы:</a:t>
            </a:r>
            <a:endParaRPr lang="en-US" b="1" dirty="0"/>
          </a:p>
          <a:p>
            <a:pPr lvl="1"/>
            <a:r>
              <a:rPr lang="ru-RU" dirty="0"/>
              <a:t>Выход зависит от размера окна</a:t>
            </a:r>
          </a:p>
          <a:p>
            <a:pPr lvl="1"/>
            <a:r>
              <a:rPr lang="ru-RU" dirty="0"/>
              <a:t>Выбор размера окна (полосы пропускания) не тривиален.</a:t>
            </a:r>
          </a:p>
          <a:p>
            <a:pPr lvl="1"/>
            <a:r>
              <a:rPr lang="ru-RU" dirty="0"/>
              <a:t>Вычислительно (относительно) дорого (~2 с/изображение)</a:t>
            </a:r>
          </a:p>
          <a:p>
            <a:pPr lvl="1"/>
            <a:r>
              <a:rPr lang="ru-RU" dirty="0"/>
              <a:t>Плохо масштабируется в зависимости от размера художественного пространства.</a:t>
            </a:r>
          </a:p>
          <a:p>
            <a:endParaRPr lang="de-CH" dirty="0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4182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лекции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Введение в кластеризацию и сегментацию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Agglomerative clustering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Mean-shift clustering</a:t>
            </a:r>
          </a:p>
          <a:p>
            <a:r>
              <a:rPr lang="ru-RU" dirty="0"/>
              <a:t>Метрики качества сегментации </a:t>
            </a:r>
            <a:r>
              <a:rPr lang="en-US" dirty="0"/>
              <a:t>Dice, </a:t>
            </a:r>
            <a:r>
              <a:rPr lang="en-US" dirty="0" err="1"/>
              <a:t>Jaccard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6970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Segmentation: Metric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" t="18716" r="2658" b="9236"/>
          <a:stretch/>
        </p:blipFill>
        <p:spPr>
          <a:xfrm>
            <a:off x="631564" y="1526797"/>
            <a:ext cx="10928871" cy="4941116"/>
          </a:xfrm>
          <a:prstGeom prst="rect">
            <a:avLst/>
          </a:prstGeom>
        </p:spPr>
      </p:pic>
      <p:sp>
        <p:nvSpPr>
          <p:cNvPr id="6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1645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Рассмотрены алгоритмы кластеризации</a:t>
            </a:r>
            <a:endParaRPr lang="en-US" dirty="0"/>
          </a:p>
          <a:p>
            <a:pPr lvl="1"/>
            <a:r>
              <a:rPr lang="en-US" dirty="0"/>
              <a:t>Agglomerative</a:t>
            </a:r>
            <a:endParaRPr lang="ru-RU" dirty="0"/>
          </a:p>
          <a:p>
            <a:pPr lvl="1"/>
            <a:r>
              <a:rPr lang="en-US" dirty="0"/>
              <a:t>Mean-shift</a:t>
            </a:r>
          </a:p>
          <a:p>
            <a:pPr lvl="1"/>
            <a:endParaRPr lang="ru-RU" dirty="0"/>
          </a:p>
          <a:p>
            <a:r>
              <a:rPr lang="ru-RU" dirty="0"/>
              <a:t>Изучены метрики сегментации</a:t>
            </a:r>
          </a:p>
          <a:p>
            <a:pPr lvl="1"/>
            <a:r>
              <a:rPr lang="en-US" dirty="0"/>
              <a:t>Dice</a:t>
            </a:r>
          </a:p>
          <a:p>
            <a:pPr lvl="1"/>
            <a:r>
              <a:rPr lang="en-US" dirty="0" err="1"/>
              <a:t>Jaccard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3D55-A199-4C32-BB88-C87AEBBD5FA5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11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696914" y="398464"/>
            <a:ext cx="8229600" cy="1143000"/>
          </a:xfrm>
        </p:spPr>
        <p:txBody>
          <a:bodyPr>
            <a:noAutofit/>
          </a:bodyPr>
          <a:lstStyle/>
          <a:p>
            <a:r>
              <a:rPr lang="ru-RU" dirty="0"/>
              <a:t>Сегментация как вспомогательная операция</a:t>
            </a:r>
            <a:endParaRPr lang="en-US" dirty="0"/>
          </a:p>
        </p:txBody>
      </p:sp>
      <p:pic>
        <p:nvPicPr>
          <p:cNvPr id="14339" name="Picture 13" descr="amtrak_patch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714" y="3854451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0" name="Text Box 14"/>
          <p:cNvSpPr txBox="1">
            <a:spLocks noChangeArrowheads="1"/>
          </p:cNvSpPr>
          <p:nvPr/>
        </p:nvSpPr>
        <p:spPr bwMode="auto">
          <a:xfrm>
            <a:off x="8731250" y="3438525"/>
            <a:ext cx="1936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sp>
        <p:nvSpPr>
          <p:cNvPr id="14341" name="Text Box 15"/>
          <p:cNvSpPr txBox="1">
            <a:spLocks noChangeArrowheads="1"/>
          </p:cNvSpPr>
          <p:nvPr/>
        </p:nvSpPr>
        <p:spPr bwMode="auto">
          <a:xfrm>
            <a:off x="1752600" y="3425825"/>
            <a:ext cx="1752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/>
              <a:t>50x50 Patch</a:t>
            </a:r>
          </a:p>
        </p:txBody>
      </p:sp>
      <p:pic>
        <p:nvPicPr>
          <p:cNvPr id="14342" name="Picture 25" descr="amtrak_patch2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9" y="3881439"/>
            <a:ext cx="1150937" cy="1260475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3" descr="Amtrak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81201"/>
            <a:ext cx="5073650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Rectangle 8"/>
          <p:cNvSpPr>
            <a:spLocks noChangeAspect="1" noChangeArrowheads="1"/>
          </p:cNvSpPr>
          <p:nvPr/>
        </p:nvSpPr>
        <p:spPr bwMode="auto">
          <a:xfrm>
            <a:off x="4114800" y="4381501"/>
            <a:ext cx="287338" cy="265113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45" name="Rectangle 9"/>
          <p:cNvSpPr>
            <a:spLocks noChangeAspect="1" noChangeArrowheads="1"/>
          </p:cNvSpPr>
          <p:nvPr/>
        </p:nvSpPr>
        <p:spPr bwMode="auto">
          <a:xfrm>
            <a:off x="5991225" y="4114800"/>
            <a:ext cx="287338" cy="285750"/>
          </a:xfrm>
          <a:prstGeom prst="rect">
            <a:avLst/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Freeform 29"/>
          <p:cNvSpPr>
            <a:spLocks/>
          </p:cNvSpPr>
          <p:nvPr/>
        </p:nvSpPr>
        <p:spPr bwMode="auto">
          <a:xfrm>
            <a:off x="4387851" y="2400301"/>
            <a:ext cx="4270375" cy="2333625"/>
          </a:xfrm>
          <a:custGeom>
            <a:avLst/>
            <a:gdLst>
              <a:gd name="T0" fmla="*/ 2147483647 w 2243"/>
              <a:gd name="T1" fmla="*/ 2147483647 h 1386"/>
              <a:gd name="T2" fmla="*/ 2147483647 w 2243"/>
              <a:gd name="T3" fmla="*/ 2147483647 h 1386"/>
              <a:gd name="T4" fmla="*/ 0 w 2243"/>
              <a:gd name="T5" fmla="*/ 2147483647 h 1386"/>
              <a:gd name="T6" fmla="*/ 0 w 2243"/>
              <a:gd name="T7" fmla="*/ 2147483647 h 1386"/>
              <a:gd name="T8" fmla="*/ 2147483647 w 2243"/>
              <a:gd name="T9" fmla="*/ 2147483647 h 1386"/>
              <a:gd name="T10" fmla="*/ 2147483647 w 2243"/>
              <a:gd name="T11" fmla="*/ 2147483647 h 1386"/>
              <a:gd name="T12" fmla="*/ 2147483647 w 2243"/>
              <a:gd name="T13" fmla="*/ 2147483647 h 1386"/>
              <a:gd name="T14" fmla="*/ 2147483647 w 2243"/>
              <a:gd name="T15" fmla="*/ 2147483647 h 1386"/>
              <a:gd name="T16" fmla="*/ 2147483647 w 2243"/>
              <a:gd name="T17" fmla="*/ 0 h 1386"/>
              <a:gd name="T18" fmla="*/ 2147483647 w 2243"/>
              <a:gd name="T19" fmla="*/ 2147483647 h 1386"/>
              <a:gd name="T20" fmla="*/ 2147483647 w 2243"/>
              <a:gd name="T21" fmla="*/ 2147483647 h 1386"/>
              <a:gd name="T22" fmla="*/ 2147483647 w 2243"/>
              <a:gd name="T23" fmla="*/ 2147483647 h 1386"/>
              <a:gd name="T24" fmla="*/ 2147483647 w 2243"/>
              <a:gd name="T25" fmla="*/ 2147483647 h 1386"/>
              <a:gd name="T26" fmla="*/ 2147483647 w 2243"/>
              <a:gd name="T27" fmla="*/ 2147483647 h 1386"/>
              <a:gd name="T28" fmla="*/ 2147483647 w 2243"/>
              <a:gd name="T29" fmla="*/ 2147483647 h 1386"/>
              <a:gd name="T30" fmla="*/ 2147483647 w 2243"/>
              <a:gd name="T31" fmla="*/ 2147483647 h 1386"/>
              <a:gd name="T32" fmla="*/ 2147483647 w 2243"/>
              <a:gd name="T33" fmla="*/ 2147483647 h 1386"/>
              <a:gd name="T34" fmla="*/ 2147483647 w 2243"/>
              <a:gd name="T35" fmla="*/ 2147483647 h 138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243"/>
              <a:gd name="T55" fmla="*/ 0 h 1386"/>
              <a:gd name="T56" fmla="*/ 2243 w 2243"/>
              <a:gd name="T57" fmla="*/ 1386 h 138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243" h="1386">
                <a:moveTo>
                  <a:pt x="70" y="1319"/>
                </a:moveTo>
                <a:lnTo>
                  <a:pt x="48" y="1277"/>
                </a:lnTo>
                <a:lnTo>
                  <a:pt x="0" y="1037"/>
                </a:lnTo>
                <a:lnTo>
                  <a:pt x="0" y="989"/>
                </a:lnTo>
                <a:lnTo>
                  <a:pt x="48" y="989"/>
                </a:lnTo>
                <a:lnTo>
                  <a:pt x="48" y="509"/>
                </a:lnTo>
                <a:lnTo>
                  <a:pt x="166" y="103"/>
                </a:lnTo>
                <a:lnTo>
                  <a:pt x="400" y="10"/>
                </a:lnTo>
                <a:lnTo>
                  <a:pt x="669" y="0"/>
                </a:lnTo>
                <a:lnTo>
                  <a:pt x="950" y="51"/>
                </a:lnTo>
                <a:lnTo>
                  <a:pt x="1693" y="717"/>
                </a:lnTo>
                <a:lnTo>
                  <a:pt x="1872" y="759"/>
                </a:lnTo>
                <a:lnTo>
                  <a:pt x="2243" y="797"/>
                </a:lnTo>
                <a:lnTo>
                  <a:pt x="2243" y="887"/>
                </a:lnTo>
                <a:lnTo>
                  <a:pt x="1776" y="941"/>
                </a:lnTo>
                <a:lnTo>
                  <a:pt x="717" y="1386"/>
                </a:lnTo>
                <a:lnTo>
                  <a:pt x="96" y="1373"/>
                </a:lnTo>
                <a:lnTo>
                  <a:pt x="70" y="1319"/>
                </a:lnTo>
                <a:close/>
              </a:path>
            </a:pathLst>
          </a:custGeom>
          <a:noFill/>
          <a:ln w="57150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7" name="Line 4"/>
          <p:cNvSpPr>
            <a:spLocks noChangeShapeType="1"/>
          </p:cNvSpPr>
          <p:nvPr/>
        </p:nvSpPr>
        <p:spPr bwMode="auto">
          <a:xfrm flipH="1">
            <a:off x="3240088" y="4502150"/>
            <a:ext cx="773112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8" name="Line 6"/>
          <p:cNvSpPr>
            <a:spLocks noChangeShapeType="1"/>
          </p:cNvSpPr>
          <p:nvPr/>
        </p:nvSpPr>
        <p:spPr bwMode="auto">
          <a:xfrm>
            <a:off x="6454776" y="4268788"/>
            <a:ext cx="2543175" cy="0"/>
          </a:xfrm>
          <a:prstGeom prst="line">
            <a:avLst/>
          </a:prstGeom>
          <a:noFill/>
          <a:ln w="38100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43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533400" y="27580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Сегментация как вспомогательная операция</a:t>
            </a:r>
            <a:endParaRPr lang="en-US" dirty="0">
              <a:latin typeface="Calibri" charset="0"/>
            </a:endParaRPr>
          </a:p>
        </p:txBody>
      </p:sp>
      <p:pic>
        <p:nvPicPr>
          <p:cNvPr id="15363" name="Picture 5" descr="Amtrak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42608"/>
            <a:ext cx="2971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 descr="Amtrak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361658"/>
            <a:ext cx="2846388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AutoShape 28"/>
          <p:cNvSpPr>
            <a:spLocks noChangeArrowheads="1"/>
          </p:cNvSpPr>
          <p:nvPr/>
        </p:nvSpPr>
        <p:spPr bwMode="auto">
          <a:xfrm>
            <a:off x="4267200" y="2276059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366" name="Text Box 33"/>
          <p:cNvSpPr txBox="1">
            <a:spLocks noChangeArrowheads="1"/>
          </p:cNvSpPr>
          <p:nvPr/>
        </p:nvSpPr>
        <p:spPr bwMode="auto">
          <a:xfrm>
            <a:off x="4724400" y="3442872"/>
            <a:ext cx="3886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[</a:t>
            </a:r>
            <a:r>
              <a:rPr lang="en-US" sz="1600" dirty="0" err="1"/>
              <a:t>Felzenszwalb</a:t>
            </a:r>
            <a:r>
              <a:rPr lang="en-US" sz="1600" dirty="0"/>
              <a:t> and </a:t>
            </a:r>
            <a:r>
              <a:rPr lang="en-US" sz="1600" dirty="0" err="1"/>
              <a:t>Huttenlocher</a:t>
            </a:r>
            <a:r>
              <a:rPr lang="en-US" sz="1600" dirty="0"/>
              <a:t> 2004]</a:t>
            </a:r>
          </a:p>
        </p:txBody>
      </p:sp>
      <p:pic>
        <p:nvPicPr>
          <p:cNvPr id="1536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857208"/>
            <a:ext cx="2349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915946"/>
            <a:ext cx="23622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9" name="Text Box 33"/>
          <p:cNvSpPr txBox="1">
            <a:spLocks noChangeArrowheads="1"/>
          </p:cNvSpPr>
          <p:nvPr/>
        </p:nvSpPr>
        <p:spPr bwMode="auto">
          <a:xfrm>
            <a:off x="1143000" y="6143208"/>
            <a:ext cx="3124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[</a:t>
            </a:r>
            <a:r>
              <a:rPr lang="en-US" sz="1600" dirty="0" err="1"/>
              <a:t>Hoiem</a:t>
            </a:r>
            <a:r>
              <a:rPr lang="en-US" sz="1600" dirty="0"/>
              <a:t> et al. 2005, Mori 2005]</a:t>
            </a:r>
          </a:p>
        </p:txBody>
      </p:sp>
      <p:sp>
        <p:nvSpPr>
          <p:cNvPr id="15370" name="Text Box 33"/>
          <p:cNvSpPr txBox="1">
            <a:spLocks noChangeArrowheads="1"/>
          </p:cNvSpPr>
          <p:nvPr/>
        </p:nvSpPr>
        <p:spPr bwMode="auto">
          <a:xfrm>
            <a:off x="5181600" y="6143209"/>
            <a:ext cx="20574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dirty="0"/>
              <a:t>[Shi and Malik 2001]</a:t>
            </a:r>
          </a:p>
        </p:txBody>
      </p:sp>
      <p:sp>
        <p:nvSpPr>
          <p:cNvPr id="15371" name="AutoShape 28"/>
          <p:cNvSpPr>
            <a:spLocks noChangeArrowheads="1"/>
          </p:cNvSpPr>
          <p:nvPr/>
        </p:nvSpPr>
        <p:spPr bwMode="auto">
          <a:xfrm>
            <a:off x="4267200" y="4924009"/>
            <a:ext cx="533400" cy="358775"/>
          </a:xfrm>
          <a:prstGeom prst="rightArrow">
            <a:avLst>
              <a:gd name="adj1" fmla="val 50000"/>
              <a:gd name="adj2" fmla="val 4719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7279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Сегментация как вспомогательная операция</a:t>
            </a:r>
            <a:endParaRPr lang="en-US" dirty="0">
              <a:latin typeface="Calibri" charset="0"/>
            </a:endParaRPr>
          </a:p>
        </p:txBody>
      </p:sp>
      <p:pic>
        <p:nvPicPr>
          <p:cNvPr id="1638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447800"/>
            <a:ext cx="3309938" cy="2209800"/>
          </a:xfrm>
          <a:noFill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447801"/>
            <a:ext cx="31242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733800"/>
            <a:ext cx="32512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33801"/>
            <a:ext cx="2895600" cy="248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3842544" y="6248401"/>
            <a:ext cx="2017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err="1"/>
              <a:t>Rother</a:t>
            </a:r>
            <a:r>
              <a:rPr lang="en-US" dirty="0"/>
              <a:t> et al. 2004</a:t>
            </a:r>
          </a:p>
        </p:txBody>
      </p:sp>
      <p:sp>
        <p:nvSpPr>
          <p:cNvPr id="8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100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457199" y="309563"/>
            <a:ext cx="8229600" cy="1143000"/>
          </a:xfrm>
        </p:spPr>
        <p:txBody>
          <a:bodyPr>
            <a:normAutofit/>
          </a:bodyPr>
          <a:lstStyle/>
          <a:p>
            <a:r>
              <a:rPr lang="ru-RU" dirty="0"/>
              <a:t>Типы сегментации</a:t>
            </a:r>
            <a:endParaRPr lang="en-US" dirty="0">
              <a:latin typeface="Calibri" charset="0"/>
            </a:endParaRPr>
          </a:p>
        </p:txBody>
      </p:sp>
      <p:pic>
        <p:nvPicPr>
          <p:cNvPr id="17411" name="Content Placeholder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7" t="50781" r="62038" b="15558"/>
          <a:stretch>
            <a:fillRect/>
          </a:stretch>
        </p:blipFill>
        <p:spPr>
          <a:xfrm>
            <a:off x="4370387" y="1547653"/>
            <a:ext cx="3165475" cy="2286000"/>
          </a:xfrm>
          <a:noFill/>
        </p:spPr>
      </p:pic>
      <p:sp>
        <p:nvSpPr>
          <p:cNvPr id="17412" name="TextBox 4"/>
          <p:cNvSpPr txBox="1">
            <a:spLocks noChangeArrowheads="1"/>
          </p:cNvSpPr>
          <p:nvPr/>
        </p:nvSpPr>
        <p:spPr bwMode="auto">
          <a:xfrm>
            <a:off x="4598987" y="3757454"/>
            <a:ext cx="2701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Oversegmentation</a:t>
            </a:r>
          </a:p>
        </p:txBody>
      </p:sp>
      <p:pic>
        <p:nvPicPr>
          <p:cNvPr id="17413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14" t="51904" r="22530" b="15558"/>
          <a:stretch>
            <a:fillRect/>
          </a:stretch>
        </p:blipFill>
        <p:spPr bwMode="auto">
          <a:xfrm>
            <a:off x="7875586" y="1623853"/>
            <a:ext cx="33528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8104187" y="3757454"/>
            <a:ext cx="2874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Undersegmentation</a:t>
            </a:r>
          </a:p>
        </p:txBody>
      </p:sp>
      <p:pic>
        <p:nvPicPr>
          <p:cNvPr id="17415" name="Content Placehold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8" t="51904" r="22128" b="15558"/>
          <a:stretch>
            <a:fillRect/>
          </a:stretch>
        </p:blipFill>
        <p:spPr bwMode="auto">
          <a:xfrm>
            <a:off x="4065587" y="4448016"/>
            <a:ext cx="81264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6199187" y="6124417"/>
            <a:ext cx="3387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/>
              <a:t>Multiple Segmentations</a:t>
            </a:r>
          </a:p>
        </p:txBody>
      </p:sp>
      <p:pic>
        <p:nvPicPr>
          <p:cNvPr id="174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t="11375" r="82269" b="50653"/>
          <a:stretch>
            <a:fillRect/>
          </a:stretch>
        </p:blipFill>
        <p:spPr bwMode="auto">
          <a:xfrm>
            <a:off x="853599" y="2622108"/>
            <a:ext cx="2637314" cy="227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D373D55-A199-4C32-BB88-C87AEBBD5FA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6241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sum_{x \in W} x H(x)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389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/c  template TPT1  env TPENV3  fore 0  back 16777215  eqnno 1"/>
  <p:tag name="FILENAME" val="TP_tmp"/>
  <p:tag name="ORIGWIDTH" val="17"/>
  <p:tag name="PICTUREFILESIZE" val="116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1276</Words>
  <Application>Microsoft Macintosh PowerPoint</Application>
  <PresentationFormat>Широкоэкранный</PresentationFormat>
  <Paragraphs>374</Paragraphs>
  <Slides>57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5" baseType="lpstr">
      <vt:lpstr>Arial</vt:lpstr>
      <vt:lpstr>Calibri</vt:lpstr>
      <vt:lpstr>Calibri Light</vt:lpstr>
      <vt:lpstr>CMMI10</vt:lpstr>
      <vt:lpstr>Gadugi</vt:lpstr>
      <vt:lpstr>Times New Roman</vt:lpstr>
      <vt:lpstr>Trebuchet MS</vt:lpstr>
      <vt:lpstr>Тема Office</vt:lpstr>
      <vt:lpstr>Сегментация и кластеризация на изображениях</vt:lpstr>
      <vt:lpstr>План лекции</vt:lpstr>
      <vt:lpstr>Сегментация изображений</vt:lpstr>
      <vt:lpstr>Цель сегментации</vt:lpstr>
      <vt:lpstr>Цель сегментации</vt:lpstr>
      <vt:lpstr>Сегментация как вспомогательная операция</vt:lpstr>
      <vt:lpstr>Сегментация как вспомогательная операция</vt:lpstr>
      <vt:lpstr>Сегментация как вспомогательная операция</vt:lpstr>
      <vt:lpstr>Типы сегментации</vt:lpstr>
      <vt:lpstr>Типы сегментации</vt:lpstr>
      <vt:lpstr>Один из способов к сегментации - Кластеризация</vt:lpstr>
      <vt:lpstr>Зачем мы кластеризируем?</vt:lpstr>
      <vt:lpstr>План лекции</vt:lpstr>
      <vt:lpstr>Желательные свойства кластерных алгоритмов</vt:lpstr>
      <vt:lpstr>Кластеризация: измерение расстояния</vt:lpstr>
      <vt:lpstr>Определение мер расстояния</vt:lpstr>
      <vt:lpstr>Анимированный пример</vt:lpstr>
      <vt:lpstr>Анимированный пример</vt:lpstr>
      <vt:lpstr>Анимированный пример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clustering</vt:lpstr>
      <vt:lpstr>Agglomerative Hierarchical Clustering - Algorithm</vt:lpstr>
      <vt:lpstr>Различные меры ближайших кластеров</vt:lpstr>
      <vt:lpstr>Различные меры ближайших кластеров</vt:lpstr>
      <vt:lpstr>Различные меры ближайших кластеров</vt:lpstr>
      <vt:lpstr>Итоги: Agglomerative Clustering</vt:lpstr>
      <vt:lpstr>Результаты класетризации</vt:lpstr>
      <vt:lpstr>План лекции</vt:lpstr>
      <vt:lpstr>Mean-Shift Segmentation</vt:lpstr>
      <vt:lpstr>Mean-Shift Algorithm</vt:lpstr>
      <vt:lpstr>Mean-Shift</vt:lpstr>
      <vt:lpstr>Mean-Shift</vt:lpstr>
      <vt:lpstr>Mean-Shift</vt:lpstr>
      <vt:lpstr>Mean-Shift</vt:lpstr>
      <vt:lpstr>Mean-Shift</vt:lpstr>
      <vt:lpstr>Mean-Shift</vt:lpstr>
      <vt:lpstr>Mean-Shift</vt:lpstr>
      <vt:lpstr>Real Modality Analysis</vt:lpstr>
      <vt:lpstr>Real Modality Analysis</vt:lpstr>
      <vt:lpstr>Mean-Shift Clustering</vt:lpstr>
      <vt:lpstr>Mean-Shift Clustering/Segmentation</vt:lpstr>
      <vt:lpstr>Mean-Shift Segmentation Results</vt:lpstr>
      <vt:lpstr>Проблема: Вычислительная сложность</vt:lpstr>
      <vt:lpstr>Скорость сходимости</vt:lpstr>
      <vt:lpstr>Скорость сходимости</vt:lpstr>
      <vt:lpstr>Технические нюансы</vt:lpstr>
      <vt:lpstr>Другие ядра</vt:lpstr>
      <vt:lpstr>Технические нюансы</vt:lpstr>
      <vt:lpstr>Технические нюансы</vt:lpstr>
      <vt:lpstr>Итоги: Mean-Shift</vt:lpstr>
      <vt:lpstr>План лекции</vt:lpstr>
      <vt:lpstr>Segmentation: Metric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Images and OpenCV</dc:title>
  <dc:creator>keleas</dc:creator>
  <cp:lastModifiedBy>Никита Гришин</cp:lastModifiedBy>
  <cp:revision>89</cp:revision>
  <dcterms:created xsi:type="dcterms:W3CDTF">2020-04-01T19:56:49Z</dcterms:created>
  <dcterms:modified xsi:type="dcterms:W3CDTF">2022-10-21T04:42:50Z</dcterms:modified>
</cp:coreProperties>
</file>